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67" r:id="rId4"/>
    <p:sldId id="268" r:id="rId5"/>
    <p:sldId id="265" r:id="rId6"/>
    <p:sldId id="273" r:id="rId7"/>
    <p:sldId id="274" r:id="rId8"/>
    <p:sldId id="270" r:id="rId9"/>
    <p:sldId id="262" r:id="rId10"/>
    <p:sldId id="261" r:id="rId11"/>
    <p:sldId id="277" r:id="rId12"/>
    <p:sldId id="280" r:id="rId13"/>
    <p:sldId id="281" r:id="rId14"/>
    <p:sldId id="282" r:id="rId15"/>
    <p:sldId id="283" r:id="rId16"/>
    <p:sldId id="260" r:id="rId17"/>
    <p:sldId id="264" r:id="rId18"/>
    <p:sldId id="286" r:id="rId19"/>
    <p:sldId id="288" r:id="rId20"/>
  </p:sldIdLst>
  <p:sldSz cx="9144000" cy="5143500" type="screen16x9"/>
  <p:notesSz cx="6858000" cy="9144000"/>
  <p:embeddedFontLst>
    <p:embeddedFont>
      <p:font typeface="Bookman Old Style" panose="02050604050505020204" pitchFamily="18" charset="0"/>
      <p:regular r:id="rId22"/>
      <p:bold r:id="rId23"/>
      <p:italic r:id="rId24"/>
      <p:boldItalic r:id="rId25"/>
    </p:embeddedFont>
    <p:embeddedFont>
      <p:font typeface="Lucida Sans" panose="020B0602030504020204" pitchFamily="34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NSimSun" panose="02010609030101010101" pitchFamily="49" charset="-122"/>
      <p:regular r:id="rId34"/>
    </p:embeddedFont>
    <p:embeddedFont>
      <p:font typeface="Oswald" panose="020B0604020202020204" charset="0"/>
      <p:regular r:id="rId35"/>
      <p:bold r:id="rId36"/>
    </p:embeddedFont>
    <p:embeddedFont>
      <p:font typeface="Average" panose="020B0604020202020204" charset="0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72DEEB-557D-46F0-84C6-C8805B1EAC8A}">
  <a:tblStyle styleId="{3B72DEEB-557D-46F0-84C6-C8805B1EAC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6" d="100"/>
          <a:sy n="146" d="100"/>
        </p:scale>
        <p:origin x="600" y="10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viewProps" Target="viewProp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c6f980f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c6f980f9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c6f980f91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c6f980f91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c6f980f91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c6f980f91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97784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c6f980f9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c6f980f9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48561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c6f980f9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c6f980f9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874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c6f980f9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c6f980f9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96584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c6f980f9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c6f980f9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58956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c6f980f91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c6f980f91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c6f980f91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c6f980f91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c6f980f91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c6f980f91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73536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c6f980f91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c6f980f91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7638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c6f980f9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c6f980f9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c6f980f9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c6f980f9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3726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c6f980f9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c6f980f9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347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c6f980f91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c6f980f91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c6f980f9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c6f980f9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6916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c6f980f9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c6f980f9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2721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c6f980f9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c6f980f9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9422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c6f980f91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c6f980f91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0" r="-60000"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671258" y="1396314"/>
            <a:ext cx="7801500" cy="121714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Budget 2023</a:t>
            </a:r>
            <a:endParaRPr dirty="0"/>
          </a:p>
        </p:txBody>
      </p:sp>
      <p:sp>
        <p:nvSpPr>
          <p:cNvPr id="5" name="Google Shape;59;p13"/>
          <p:cNvSpPr txBox="1">
            <a:spLocks/>
          </p:cNvSpPr>
          <p:nvPr/>
        </p:nvSpPr>
        <p:spPr>
          <a:xfrm>
            <a:off x="805123" y="-175054"/>
            <a:ext cx="7801500" cy="1217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  <a:defRPr sz="4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  <a:defRPr sz="4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  <a:defRPr sz="4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  <a:defRPr sz="4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  <a:defRPr sz="4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  <a:defRPr sz="4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  <a:defRPr sz="4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  <a:defRPr sz="4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  <a:defRPr sz="4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Lycée Louis 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ZZ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title"/>
          </p:nvPr>
        </p:nvSpPr>
        <p:spPr>
          <a:xfrm>
            <a:off x="265500" y="1733850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 smtClean="0"/>
              <a:t>Les recettes</a:t>
            </a:r>
            <a:br>
              <a:rPr lang="fr" dirty="0" smtClean="0"/>
            </a:br>
            <a:r>
              <a:rPr lang="fr" dirty="0" smtClean="0"/>
              <a:t>ou ressources </a:t>
            </a:r>
            <a:endParaRPr dirty="0"/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2"/>
          </p:nvPr>
        </p:nvSpPr>
        <p:spPr>
          <a:xfrm>
            <a:off x="4939500" y="80319"/>
            <a:ext cx="3837000" cy="433898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fr-FR" dirty="0" smtClean="0"/>
              <a:t>Les ressources affectées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-FR" dirty="0" smtClean="0"/>
              <a:t>Restauration : </a:t>
            </a:r>
            <a:r>
              <a:rPr lang="fr-FR" dirty="0" smtClean="0"/>
              <a:t>€</a:t>
            </a:r>
            <a:endParaRPr lang="fr-FR" dirty="0" smtClean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-FR" dirty="0" smtClean="0"/>
              <a:t>Bourses : </a:t>
            </a:r>
            <a:r>
              <a:rPr lang="fr-FR" dirty="0" smtClean="0"/>
              <a:t>€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 dirty="0" smtClean="0"/>
              <a:t>Subventions </a:t>
            </a:r>
            <a:r>
              <a:rPr lang="fr" dirty="0" smtClean="0"/>
              <a:t>trucmuche €</a:t>
            </a:r>
            <a:endParaRPr lang="fr" dirty="0" smtClean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 dirty="0" smtClean="0"/>
              <a:t>Fonds sociaux : </a:t>
            </a:r>
            <a:r>
              <a:rPr lang="fr" dirty="0" smtClean="0"/>
              <a:t>€</a:t>
            </a:r>
            <a:endParaRPr lang="fr" dirty="0" smtClean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 dirty="0" smtClean="0"/>
              <a:t>Voyages : </a:t>
            </a:r>
            <a:r>
              <a:rPr lang="fr" dirty="0" smtClean="0"/>
              <a:t> €€</a:t>
            </a:r>
            <a:endParaRPr lang="fr" dirty="0" smtClean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 dirty="0" smtClean="0"/>
              <a:t>Projet FOLDING </a:t>
            </a:r>
            <a:r>
              <a:rPr lang="fr" dirty="0" smtClean="0"/>
              <a:t>: 8.000 €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 dirty="0" smtClean="0"/>
              <a:t>Taxe d’apprentissage : </a:t>
            </a:r>
            <a:r>
              <a:rPr lang="fr" dirty="0" smtClean="0"/>
              <a:t>€</a:t>
            </a:r>
            <a:endParaRPr lang="fr" dirty="0" smtClean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 dirty="0" smtClean="0"/>
              <a:t>Stages : </a:t>
            </a:r>
            <a:r>
              <a:rPr lang="fr" dirty="0" smtClean="0"/>
              <a:t>€</a:t>
            </a:r>
            <a:endParaRPr lang="fr" dirty="0" smtClean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 dirty="0" smtClean="0"/>
              <a:t>Cordées : </a:t>
            </a:r>
            <a:r>
              <a:rPr lang="fr" dirty="0" smtClean="0"/>
              <a:t>€</a:t>
            </a:r>
            <a:endParaRPr lang="fr" dirty="0" smtClean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 dirty="0" smtClean="0"/>
              <a:t>Moyens globalisés : €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title"/>
          </p:nvPr>
        </p:nvSpPr>
        <p:spPr>
          <a:xfrm>
            <a:off x="265500" y="1733850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 smtClean="0"/>
              <a:t>Les recettes</a:t>
            </a:r>
            <a:br>
              <a:rPr lang="fr" dirty="0" smtClean="0"/>
            </a:br>
            <a:r>
              <a:rPr lang="fr" dirty="0" smtClean="0"/>
              <a:t>ou ressources </a:t>
            </a:r>
            <a:endParaRPr dirty="0"/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229702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2.   Les ressources non affectées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-FR" dirty="0" smtClean="0"/>
              <a:t>Dotation </a:t>
            </a:r>
            <a:r>
              <a:rPr lang="fr-FR" dirty="0" smtClean="0"/>
              <a:t>de fonctionnement  :€</a:t>
            </a:r>
            <a:endParaRPr lang="fr-FR" dirty="0" smtClean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-FR" dirty="0" smtClean="0"/>
              <a:t>Reversement SRH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880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231385" y="160819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Analyse </a:t>
            </a:r>
            <a:r>
              <a:rPr lang="fr" dirty="0" smtClean="0"/>
              <a:t>par service</a:t>
            </a:r>
            <a:endParaRPr dirty="0"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4294967295"/>
          </p:nvPr>
        </p:nvSpPr>
        <p:spPr>
          <a:xfrm>
            <a:off x="506425" y="909459"/>
            <a:ext cx="2494500" cy="4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lt1"/>
                </a:solidFill>
              </a:rPr>
              <a:t>Élément 1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82" name="Google Shape;82;p15"/>
          <p:cNvGrpSpPr/>
          <p:nvPr/>
        </p:nvGrpSpPr>
        <p:grpSpPr>
          <a:xfrm>
            <a:off x="370503" y="909459"/>
            <a:ext cx="8489292" cy="3977638"/>
            <a:chOff x="6215400" y="1290863"/>
            <a:chExt cx="2628900" cy="3430412"/>
          </a:xfrm>
        </p:grpSpPr>
        <p:sp>
          <p:nvSpPr>
            <p:cNvPr id="83" name="Google Shape;83;p15"/>
            <p:cNvSpPr/>
            <p:nvPr/>
          </p:nvSpPr>
          <p:spPr>
            <a:xfrm>
              <a:off x="6215400" y="1304875"/>
              <a:ext cx="2628900" cy="3416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5"/>
            <p:cNvSpPr txBox="1"/>
            <p:nvPr/>
          </p:nvSpPr>
          <p:spPr>
            <a:xfrm>
              <a:off x="6215400" y="1290863"/>
              <a:ext cx="1088137" cy="464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800" dirty="0" smtClean="0">
                  <a:solidFill>
                    <a:schemeClr val="accent2">
                      <a:lumMod val="75000"/>
                    </a:schemeClr>
                  </a:solidFill>
                  <a:latin typeface="Oswald" panose="020B0604020202020204" charset="0"/>
                </a:rPr>
                <a:t>Activités pédagogiques</a:t>
              </a:r>
              <a:endParaRPr sz="1800" dirty="0">
                <a:solidFill>
                  <a:schemeClr val="accent2">
                    <a:lumMod val="75000"/>
                  </a:schemeClr>
                </a:solidFill>
                <a:latin typeface="Oswald" panose="020B0604020202020204" charset="0"/>
              </a:endParaRPr>
            </a:p>
          </p:txBody>
        </p:sp>
        <p:sp>
          <p:nvSpPr>
            <p:cNvPr id="18" name="Google Shape;84;p15"/>
            <p:cNvSpPr txBox="1"/>
            <p:nvPr/>
          </p:nvSpPr>
          <p:spPr>
            <a:xfrm>
              <a:off x="8072494" y="1290863"/>
              <a:ext cx="771806" cy="464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800" dirty="0" smtClean="0">
                  <a:solidFill>
                    <a:schemeClr val="accent2">
                      <a:lumMod val="75000"/>
                    </a:schemeClr>
                  </a:solidFill>
                  <a:latin typeface="Oswald" panose="020B0604020202020204" charset="0"/>
                </a:rPr>
                <a:t>Recettes : </a:t>
              </a:r>
              <a:r>
                <a:rPr lang="fr-FR" sz="1800" dirty="0" smtClean="0">
                  <a:solidFill>
                    <a:schemeClr val="accent2">
                      <a:lumMod val="75000"/>
                    </a:schemeClr>
                  </a:solidFill>
                  <a:latin typeface="Oswald" panose="020B0604020202020204" charset="0"/>
                </a:rPr>
                <a:t>xxx </a:t>
              </a:r>
              <a:r>
                <a:rPr lang="fr-FR" sz="1800" dirty="0" smtClean="0">
                  <a:solidFill>
                    <a:schemeClr val="accent2">
                      <a:lumMod val="75000"/>
                    </a:schemeClr>
                  </a:solidFill>
                  <a:latin typeface="Oswald" panose="020B0604020202020204" charset="0"/>
                </a:rPr>
                <a:t>€</a:t>
              </a:r>
              <a:endParaRPr sz="1800" dirty="0">
                <a:solidFill>
                  <a:schemeClr val="accent2">
                    <a:lumMod val="75000"/>
                  </a:schemeClr>
                </a:solidFill>
                <a:latin typeface="Oswald" panose="020B0604020202020204" charset="0"/>
              </a:endParaRPr>
            </a:p>
          </p:txBody>
        </p:sp>
        <p:sp>
          <p:nvSpPr>
            <p:cNvPr id="19" name="Google Shape;84;p15"/>
            <p:cNvSpPr txBox="1"/>
            <p:nvPr/>
          </p:nvSpPr>
          <p:spPr>
            <a:xfrm>
              <a:off x="7303537" y="1290863"/>
              <a:ext cx="771806" cy="464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fr-FR" sz="1800" dirty="0" smtClean="0">
                  <a:solidFill>
                    <a:schemeClr val="accent2">
                      <a:lumMod val="75000"/>
                    </a:schemeClr>
                  </a:solidFill>
                  <a:latin typeface="Oswald" panose="020B0604020202020204" charset="0"/>
                </a:rPr>
                <a:t>Dépenses : </a:t>
              </a:r>
              <a:r>
                <a:rPr lang="fr-FR" sz="1800" dirty="0" smtClean="0">
                  <a:solidFill>
                    <a:schemeClr val="accent2">
                      <a:lumMod val="75000"/>
                    </a:schemeClr>
                  </a:solidFill>
                  <a:latin typeface="Oswald" panose="020B0604020202020204" charset="0"/>
                </a:rPr>
                <a:t>xxx </a:t>
              </a:r>
              <a:r>
                <a:rPr lang="fr-FR" sz="1800" dirty="0" smtClean="0">
                  <a:solidFill>
                    <a:schemeClr val="accent2">
                      <a:lumMod val="75000"/>
                    </a:schemeClr>
                  </a:solidFill>
                  <a:latin typeface="Oswald" panose="020B0604020202020204" charset="0"/>
                </a:rPr>
                <a:t>€</a:t>
              </a:r>
              <a:endParaRPr lang="fr-FR" sz="1800" dirty="0">
                <a:solidFill>
                  <a:schemeClr val="accent2">
                    <a:lumMod val="75000"/>
                  </a:schemeClr>
                </a:solidFill>
                <a:latin typeface="Oswald" panose="020B0604020202020204" charset="0"/>
              </a:endParaRPr>
            </a:p>
          </p:txBody>
        </p:sp>
      </p:grpSp>
      <p:sp>
        <p:nvSpPr>
          <p:cNvPr id="86" name="Google Shape;86;p15"/>
          <p:cNvSpPr txBox="1">
            <a:spLocks noGrp="1"/>
          </p:cNvSpPr>
          <p:nvPr>
            <p:ph type="body" idx="4294967295"/>
          </p:nvPr>
        </p:nvSpPr>
        <p:spPr>
          <a:xfrm>
            <a:off x="454010" y="1463840"/>
            <a:ext cx="8362536" cy="34232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30200">
              <a:spcBef>
                <a:spcPts val="1600"/>
              </a:spcBef>
              <a:buSzPts val="1600"/>
            </a:pPr>
            <a:r>
              <a:rPr lang="fr-FR" sz="2000" dirty="0" smtClean="0">
                <a:latin typeface="Oswald" panose="020B0604020202020204" charset="0"/>
              </a:rPr>
              <a:t>Simplification de la structure</a:t>
            </a:r>
            <a:endParaRPr lang="fr-FR" sz="2000" dirty="0">
              <a:latin typeface="Oswald" panose="020B0604020202020204" charset="0"/>
            </a:endParaRPr>
          </a:p>
          <a:p>
            <a:pPr lvl="0" indent="-330200">
              <a:buSzPts val="1600"/>
            </a:pPr>
            <a:r>
              <a:rPr lang="fr-FR" sz="2000" dirty="0" smtClean="0">
                <a:latin typeface="Oswald" panose="020B0604020202020204" charset="0"/>
              </a:rPr>
              <a:t>Maintien des crédits pédagogiques</a:t>
            </a:r>
          </a:p>
          <a:p>
            <a:pPr lvl="0" indent="-330200">
              <a:buSzPts val="1600"/>
            </a:pPr>
            <a:r>
              <a:rPr lang="fr-FR" sz="2000" dirty="0" smtClean="0">
                <a:latin typeface="Oswald" panose="020B0604020202020204" charset="0"/>
              </a:rPr>
              <a:t>Ligne projets pédagogiques : </a:t>
            </a:r>
            <a:r>
              <a:rPr lang="fr-FR" sz="2000" dirty="0" smtClean="0">
                <a:latin typeface="Oswald" panose="020B0604020202020204" charset="0"/>
              </a:rPr>
              <a:t>xxx </a:t>
            </a:r>
            <a:r>
              <a:rPr lang="fr-FR" sz="2000" dirty="0" smtClean="0">
                <a:latin typeface="Oswald" panose="020B0604020202020204" charset="0"/>
              </a:rPr>
              <a:t>€</a:t>
            </a:r>
          </a:p>
          <a:p>
            <a:pPr lvl="0" indent="-330200">
              <a:buSzPts val="1600"/>
            </a:pPr>
            <a:r>
              <a:rPr lang="fr-FR" sz="2000" dirty="0" smtClean="0">
                <a:latin typeface="Oswald" panose="020B0604020202020204" charset="0"/>
              </a:rPr>
              <a:t>Deux projets </a:t>
            </a:r>
            <a:r>
              <a:rPr lang="fr-FR" sz="2000" dirty="0" smtClean="0">
                <a:latin typeface="Oswald" panose="020B0604020202020204" charset="0"/>
              </a:rPr>
              <a:t>«</a:t>
            </a:r>
            <a:r>
              <a:rPr lang="fr-FR" sz="2000" dirty="0" smtClean="0">
                <a:latin typeface="Oswald" panose="020B0604020202020204" charset="0"/>
              </a:rPr>
              <a:t> Les </a:t>
            </a:r>
            <a:r>
              <a:rPr lang="fr-FR" sz="2000" dirty="0" smtClean="0">
                <a:latin typeface="Oswald" panose="020B0604020202020204" charset="0"/>
              </a:rPr>
              <a:t>oiseaux</a:t>
            </a:r>
            <a:r>
              <a:rPr lang="fr-FR" sz="2000" dirty="0" smtClean="0">
                <a:latin typeface="Oswald" panose="020B0604020202020204" charset="0"/>
              </a:rPr>
              <a:t> » et « </a:t>
            </a:r>
            <a:r>
              <a:rPr lang="fr-FR" sz="2000" dirty="0" smtClean="0">
                <a:latin typeface="Oswald" panose="020B0604020202020204" charset="0"/>
              </a:rPr>
              <a:t>Au fond de l’océan</a:t>
            </a:r>
            <a:r>
              <a:rPr lang="fr-FR" sz="2000" dirty="0" smtClean="0">
                <a:latin typeface="Oswald" panose="020B0604020202020204" charset="0"/>
              </a:rPr>
              <a:t> »</a:t>
            </a:r>
          </a:p>
          <a:p>
            <a:pPr lvl="0" indent="-330200">
              <a:buSzPts val="1600"/>
            </a:pPr>
            <a:r>
              <a:rPr lang="fr-FR" sz="2000" dirty="0" smtClean="0">
                <a:latin typeface="Oswald" panose="020B0604020202020204" charset="0"/>
              </a:rPr>
              <a:t>Projet </a:t>
            </a:r>
            <a:r>
              <a:rPr lang="fr-FR" sz="2000" dirty="0" smtClean="0">
                <a:latin typeface="Oswald" panose="020B0604020202020204" charset="0"/>
              </a:rPr>
              <a:t>FOLDING</a:t>
            </a:r>
            <a:endParaRPr lang="fr-FR" sz="2000" dirty="0" smtClean="0">
              <a:latin typeface="Oswald" panose="020B0604020202020204" charset="0"/>
            </a:endParaRPr>
          </a:p>
          <a:p>
            <a:pPr lvl="0" indent="-330200">
              <a:buSzPts val="1600"/>
            </a:pPr>
            <a:r>
              <a:rPr lang="fr-FR" sz="2000" dirty="0" smtClean="0">
                <a:latin typeface="Oswald" panose="020B0604020202020204" charset="0"/>
              </a:rPr>
              <a:t>Trois parcours : avenir, citoyen et </a:t>
            </a:r>
            <a:r>
              <a:rPr lang="fr-FR" sz="2000" dirty="0" smtClean="0">
                <a:latin typeface="Oswald" panose="020B0604020202020204" charset="0"/>
              </a:rPr>
              <a:t>culturel</a:t>
            </a:r>
          </a:p>
          <a:p>
            <a:pPr lvl="0" indent="-330200">
              <a:buSzPts val="1600"/>
            </a:pPr>
            <a:r>
              <a:rPr lang="fr-FR" sz="2000" dirty="0" smtClean="0">
                <a:latin typeface="Oswald" panose="020B0604020202020204" charset="0"/>
              </a:rPr>
              <a:t>Voyages, voyages</a:t>
            </a:r>
            <a:endParaRPr lang="fr-FR" sz="2000" dirty="0" smtClean="0">
              <a:latin typeface="Oswald" panose="020B0604020202020204" charset="0"/>
            </a:endParaRPr>
          </a:p>
          <a:p>
            <a:pPr lvl="0" indent="-330200">
              <a:buSzPts val="1600"/>
            </a:pPr>
            <a:r>
              <a:rPr lang="fr-FR" sz="2000" dirty="0" smtClean="0">
                <a:latin typeface="Oswald" panose="020B0604020202020204" charset="0"/>
              </a:rPr>
              <a:t>Déficit de 17.223,23 € qui correspondent au besoin de financement des voyages et des </a:t>
            </a:r>
            <a:r>
              <a:rPr lang="fr-FR" sz="2000" dirty="0" smtClean="0">
                <a:latin typeface="Oswald" panose="020B0604020202020204" charset="0"/>
              </a:rPr>
              <a:t>projets.</a:t>
            </a:r>
            <a:endParaRPr lang="fr-FR" sz="1600" dirty="0" smtClean="0"/>
          </a:p>
          <a:p>
            <a:pPr lvl="0" indent="-330200">
              <a:buSzPts val="1600"/>
            </a:pP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19608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231385" y="160819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Analyse </a:t>
            </a:r>
            <a:r>
              <a:rPr lang="fr" dirty="0" smtClean="0"/>
              <a:t>par service</a:t>
            </a:r>
            <a:endParaRPr dirty="0"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4294967295"/>
          </p:nvPr>
        </p:nvSpPr>
        <p:spPr>
          <a:xfrm>
            <a:off x="506425" y="909459"/>
            <a:ext cx="2494500" cy="4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lt1"/>
                </a:solidFill>
              </a:rPr>
              <a:t>Élément 1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82" name="Google Shape;82;p15"/>
          <p:cNvGrpSpPr/>
          <p:nvPr/>
        </p:nvGrpSpPr>
        <p:grpSpPr>
          <a:xfrm>
            <a:off x="370503" y="909459"/>
            <a:ext cx="8489292" cy="2253871"/>
            <a:chOff x="6215400" y="1290863"/>
            <a:chExt cx="2628900" cy="3430412"/>
          </a:xfrm>
        </p:grpSpPr>
        <p:sp>
          <p:nvSpPr>
            <p:cNvPr id="83" name="Google Shape;83;p15"/>
            <p:cNvSpPr/>
            <p:nvPr/>
          </p:nvSpPr>
          <p:spPr>
            <a:xfrm>
              <a:off x="6215400" y="1304875"/>
              <a:ext cx="2628900" cy="3416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5"/>
            <p:cNvSpPr txBox="1"/>
            <p:nvPr/>
          </p:nvSpPr>
          <p:spPr>
            <a:xfrm>
              <a:off x="6215400" y="1290863"/>
              <a:ext cx="1088137" cy="464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800" dirty="0" smtClean="0">
                  <a:solidFill>
                    <a:schemeClr val="accent2">
                      <a:lumMod val="75000"/>
                    </a:schemeClr>
                  </a:solidFill>
                  <a:latin typeface="Oswald" panose="020B0604020202020204" charset="0"/>
                </a:rPr>
                <a:t>Vie de l’élève</a:t>
              </a:r>
              <a:endParaRPr sz="1800" dirty="0">
                <a:solidFill>
                  <a:schemeClr val="accent2">
                    <a:lumMod val="75000"/>
                  </a:schemeClr>
                </a:solidFill>
                <a:latin typeface="Oswald" panose="020B0604020202020204" charset="0"/>
              </a:endParaRPr>
            </a:p>
          </p:txBody>
        </p:sp>
        <p:sp>
          <p:nvSpPr>
            <p:cNvPr id="18" name="Google Shape;84;p15"/>
            <p:cNvSpPr txBox="1"/>
            <p:nvPr/>
          </p:nvSpPr>
          <p:spPr>
            <a:xfrm>
              <a:off x="8072494" y="1290863"/>
              <a:ext cx="771806" cy="464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800" dirty="0" smtClean="0">
                  <a:solidFill>
                    <a:schemeClr val="accent2">
                      <a:lumMod val="75000"/>
                    </a:schemeClr>
                  </a:solidFill>
                  <a:latin typeface="Oswald" panose="020B0604020202020204" charset="0"/>
                </a:rPr>
                <a:t>Recettes : </a:t>
              </a:r>
              <a:r>
                <a:rPr lang="fr-FR" sz="1800" dirty="0" smtClean="0">
                  <a:solidFill>
                    <a:schemeClr val="accent2">
                      <a:lumMod val="75000"/>
                    </a:schemeClr>
                  </a:solidFill>
                  <a:latin typeface="Oswald" panose="020B0604020202020204" charset="0"/>
                </a:rPr>
                <a:t>xxx </a:t>
              </a:r>
              <a:r>
                <a:rPr lang="fr-FR" sz="1800" dirty="0" smtClean="0">
                  <a:solidFill>
                    <a:schemeClr val="accent2">
                      <a:lumMod val="75000"/>
                    </a:schemeClr>
                  </a:solidFill>
                  <a:latin typeface="Oswald" panose="020B0604020202020204" charset="0"/>
                </a:rPr>
                <a:t>€</a:t>
              </a:r>
              <a:endParaRPr sz="1800" dirty="0">
                <a:solidFill>
                  <a:schemeClr val="accent2">
                    <a:lumMod val="75000"/>
                  </a:schemeClr>
                </a:solidFill>
                <a:latin typeface="Oswald" panose="020B0604020202020204" charset="0"/>
              </a:endParaRPr>
            </a:p>
          </p:txBody>
        </p:sp>
        <p:sp>
          <p:nvSpPr>
            <p:cNvPr id="19" name="Google Shape;84;p15"/>
            <p:cNvSpPr txBox="1"/>
            <p:nvPr/>
          </p:nvSpPr>
          <p:spPr>
            <a:xfrm>
              <a:off x="7303537" y="1290863"/>
              <a:ext cx="771806" cy="464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fr-FR" sz="1800" dirty="0" smtClean="0">
                  <a:solidFill>
                    <a:schemeClr val="accent2">
                      <a:lumMod val="75000"/>
                    </a:schemeClr>
                  </a:solidFill>
                  <a:latin typeface="Oswald" panose="020B0604020202020204" charset="0"/>
                </a:rPr>
                <a:t>Dépenses : </a:t>
              </a:r>
              <a:r>
                <a:rPr lang="fr-FR" sz="1800" dirty="0" smtClean="0">
                  <a:solidFill>
                    <a:schemeClr val="accent2">
                      <a:lumMod val="75000"/>
                    </a:schemeClr>
                  </a:solidFill>
                  <a:latin typeface="Oswald" panose="020B0604020202020204" charset="0"/>
                </a:rPr>
                <a:t>xxx €</a:t>
              </a:r>
              <a:endParaRPr lang="fr-FR" sz="1800" dirty="0">
                <a:solidFill>
                  <a:schemeClr val="accent2">
                    <a:lumMod val="75000"/>
                  </a:schemeClr>
                </a:solidFill>
                <a:latin typeface="Oswald" panose="020B0604020202020204" charset="0"/>
              </a:endParaRPr>
            </a:p>
          </p:txBody>
        </p:sp>
      </p:grpSp>
      <p:sp>
        <p:nvSpPr>
          <p:cNvPr id="86" name="Google Shape;86;p15"/>
          <p:cNvSpPr txBox="1">
            <a:spLocks noGrp="1"/>
          </p:cNvSpPr>
          <p:nvPr>
            <p:ph type="body" idx="4294967295"/>
          </p:nvPr>
        </p:nvSpPr>
        <p:spPr>
          <a:xfrm>
            <a:off x="433881" y="1089546"/>
            <a:ext cx="8362536" cy="1946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30200">
              <a:spcBef>
                <a:spcPts val="1600"/>
              </a:spcBef>
              <a:buSzPts val="1600"/>
            </a:pPr>
            <a:r>
              <a:rPr lang="fr-FR" dirty="0" smtClean="0">
                <a:latin typeface="Oswald" panose="020B0604020202020204" charset="0"/>
              </a:rPr>
              <a:t>Pas de changement</a:t>
            </a:r>
            <a:endParaRPr lang="fr-FR" dirty="0">
              <a:latin typeface="Oswald" panose="020B0604020202020204" charset="0"/>
            </a:endParaRPr>
          </a:p>
          <a:p>
            <a:pPr lvl="0" indent="-330200">
              <a:buSzPts val="1600"/>
            </a:pPr>
            <a:r>
              <a:rPr lang="fr-FR" dirty="0" smtClean="0">
                <a:latin typeface="Oswald" panose="020B0604020202020204" charset="0"/>
              </a:rPr>
              <a:t>Financement de la caisse de solidarité : </a:t>
            </a:r>
          </a:p>
          <a:p>
            <a:pPr marL="127000" lvl="0" indent="0">
              <a:buSzPts val="1600"/>
              <a:buNone/>
            </a:pPr>
            <a:r>
              <a:rPr lang="fr-FR" dirty="0">
                <a:latin typeface="Oswald" panose="020B0604020202020204" charset="0"/>
              </a:rPr>
              <a:t>	</a:t>
            </a:r>
            <a:r>
              <a:rPr lang="fr-FR" dirty="0" smtClean="0">
                <a:latin typeface="Oswald" panose="020B0604020202020204" charset="0"/>
              </a:rPr>
              <a:t>-&gt; toute la communauté </a:t>
            </a:r>
            <a:r>
              <a:rPr lang="fr-FR" dirty="0" smtClean="0">
                <a:latin typeface="Oswald" panose="020B0604020202020204" charset="0"/>
              </a:rPr>
              <a:t>est </a:t>
            </a:r>
            <a:r>
              <a:rPr lang="fr-FR" dirty="0" smtClean="0">
                <a:latin typeface="Oswald" panose="020B0604020202020204" charset="0"/>
              </a:rPr>
              <a:t>concernée</a:t>
            </a:r>
          </a:p>
          <a:p>
            <a:pPr lvl="0" indent="-330200">
              <a:buSzPts val="1600"/>
            </a:pPr>
            <a:r>
              <a:rPr lang="fr-FR" dirty="0" smtClean="0">
                <a:latin typeface="Oswald" panose="020B0604020202020204" charset="0"/>
              </a:rPr>
              <a:t>Budget pour le CVL de </a:t>
            </a:r>
            <a:r>
              <a:rPr lang="fr-FR" dirty="0" smtClean="0">
                <a:latin typeface="Oswald" panose="020B0604020202020204" charset="0"/>
              </a:rPr>
              <a:t>1500 </a:t>
            </a:r>
            <a:r>
              <a:rPr lang="fr-FR" dirty="0" smtClean="0">
                <a:latin typeface="Oswald" panose="020B0604020202020204" charset="0"/>
              </a:rPr>
              <a:t>€</a:t>
            </a:r>
            <a:endParaRPr lang="fr-FR" dirty="0" smtClean="0"/>
          </a:p>
        </p:txBody>
      </p:sp>
      <p:sp>
        <p:nvSpPr>
          <p:cNvPr id="10" name="Google Shape;75;p15"/>
          <p:cNvSpPr txBox="1">
            <a:spLocks/>
          </p:cNvSpPr>
          <p:nvPr/>
        </p:nvSpPr>
        <p:spPr>
          <a:xfrm>
            <a:off x="506425" y="3378751"/>
            <a:ext cx="2494500" cy="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indent="0">
              <a:buFont typeface="Average"/>
              <a:buNone/>
            </a:pPr>
            <a:r>
              <a:rPr lang="fr-FR" smtClean="0">
                <a:solidFill>
                  <a:schemeClr val="lt1"/>
                </a:solidFill>
              </a:rPr>
              <a:t>Élément 1</a:t>
            </a:r>
            <a:endParaRPr lang="fr-FR">
              <a:solidFill>
                <a:schemeClr val="lt1"/>
              </a:solidFill>
            </a:endParaRPr>
          </a:p>
        </p:txBody>
      </p:sp>
      <p:grpSp>
        <p:nvGrpSpPr>
          <p:cNvPr id="11" name="Google Shape;82;p15"/>
          <p:cNvGrpSpPr/>
          <p:nvPr/>
        </p:nvGrpSpPr>
        <p:grpSpPr>
          <a:xfrm>
            <a:off x="370503" y="3214235"/>
            <a:ext cx="8489292" cy="1784073"/>
            <a:chOff x="6215400" y="1290863"/>
            <a:chExt cx="2628900" cy="3430412"/>
          </a:xfrm>
        </p:grpSpPr>
        <p:sp>
          <p:nvSpPr>
            <p:cNvPr id="12" name="Google Shape;83;p15"/>
            <p:cNvSpPr/>
            <p:nvPr/>
          </p:nvSpPr>
          <p:spPr>
            <a:xfrm>
              <a:off x="6215400" y="1304875"/>
              <a:ext cx="2628900" cy="3416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4;p15"/>
            <p:cNvSpPr txBox="1"/>
            <p:nvPr/>
          </p:nvSpPr>
          <p:spPr>
            <a:xfrm>
              <a:off x="6215400" y="1290863"/>
              <a:ext cx="1088137" cy="464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800" dirty="0" smtClean="0">
                  <a:solidFill>
                    <a:schemeClr val="accent2">
                      <a:lumMod val="75000"/>
                    </a:schemeClr>
                  </a:solidFill>
                  <a:latin typeface="Oswald" panose="020B0604020202020204" charset="0"/>
                </a:rPr>
                <a:t>Service des bourses</a:t>
              </a:r>
              <a:endParaRPr sz="1800" dirty="0">
                <a:solidFill>
                  <a:schemeClr val="accent2">
                    <a:lumMod val="75000"/>
                  </a:schemeClr>
                </a:solidFill>
                <a:latin typeface="Oswald" panose="020B0604020202020204" charset="0"/>
              </a:endParaRPr>
            </a:p>
          </p:txBody>
        </p:sp>
        <p:sp>
          <p:nvSpPr>
            <p:cNvPr id="14" name="Google Shape;84;p15"/>
            <p:cNvSpPr txBox="1"/>
            <p:nvPr/>
          </p:nvSpPr>
          <p:spPr>
            <a:xfrm>
              <a:off x="8072494" y="1290863"/>
              <a:ext cx="771806" cy="464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800" dirty="0" smtClean="0">
                  <a:solidFill>
                    <a:schemeClr val="accent2">
                      <a:lumMod val="75000"/>
                    </a:schemeClr>
                  </a:solidFill>
                  <a:latin typeface="Oswald" panose="020B0604020202020204" charset="0"/>
                </a:rPr>
                <a:t>Recettes : </a:t>
              </a:r>
              <a:r>
                <a:rPr lang="fr-FR" sz="1800" dirty="0" smtClean="0">
                  <a:solidFill>
                    <a:schemeClr val="accent2">
                      <a:lumMod val="75000"/>
                    </a:schemeClr>
                  </a:solidFill>
                  <a:latin typeface="Oswald" panose="020B0604020202020204" charset="0"/>
                </a:rPr>
                <a:t>xxx </a:t>
              </a:r>
              <a:r>
                <a:rPr lang="fr-FR" sz="1800" dirty="0" smtClean="0">
                  <a:solidFill>
                    <a:schemeClr val="accent2">
                      <a:lumMod val="75000"/>
                    </a:schemeClr>
                  </a:solidFill>
                  <a:latin typeface="Oswald" panose="020B0604020202020204" charset="0"/>
                </a:rPr>
                <a:t>€</a:t>
              </a:r>
              <a:endParaRPr sz="1800" dirty="0">
                <a:solidFill>
                  <a:schemeClr val="accent2">
                    <a:lumMod val="75000"/>
                  </a:schemeClr>
                </a:solidFill>
                <a:latin typeface="Oswald" panose="020B0604020202020204" charset="0"/>
              </a:endParaRPr>
            </a:p>
          </p:txBody>
        </p:sp>
        <p:sp>
          <p:nvSpPr>
            <p:cNvPr id="15" name="Google Shape;84;p15"/>
            <p:cNvSpPr txBox="1"/>
            <p:nvPr/>
          </p:nvSpPr>
          <p:spPr>
            <a:xfrm>
              <a:off x="7303537" y="1290863"/>
              <a:ext cx="771806" cy="464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fr-FR" sz="1800" dirty="0" smtClean="0">
                  <a:solidFill>
                    <a:schemeClr val="accent2">
                      <a:lumMod val="75000"/>
                    </a:schemeClr>
                  </a:solidFill>
                  <a:latin typeface="Oswald" panose="020B0604020202020204" charset="0"/>
                </a:rPr>
                <a:t>Dépenses : </a:t>
              </a:r>
              <a:r>
                <a:rPr lang="fr-FR" sz="1800" dirty="0" smtClean="0">
                  <a:solidFill>
                    <a:schemeClr val="accent2">
                      <a:lumMod val="75000"/>
                    </a:schemeClr>
                  </a:solidFill>
                  <a:latin typeface="Oswald" panose="020B0604020202020204" charset="0"/>
                </a:rPr>
                <a:t>xxx €</a:t>
              </a:r>
              <a:endParaRPr lang="fr-FR" sz="1800" dirty="0">
                <a:solidFill>
                  <a:schemeClr val="accent2">
                    <a:lumMod val="75000"/>
                  </a:schemeClr>
                </a:solidFill>
                <a:latin typeface="Oswald" panose="020B0604020202020204" charset="0"/>
              </a:endParaRPr>
            </a:p>
          </p:txBody>
        </p:sp>
      </p:grpSp>
      <p:sp>
        <p:nvSpPr>
          <p:cNvPr id="16" name="Google Shape;86;p15"/>
          <p:cNvSpPr txBox="1">
            <a:spLocks/>
          </p:cNvSpPr>
          <p:nvPr/>
        </p:nvSpPr>
        <p:spPr>
          <a:xfrm>
            <a:off x="433881" y="3438862"/>
            <a:ext cx="8362536" cy="1374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-330200">
              <a:spcBef>
                <a:spcPts val="1600"/>
              </a:spcBef>
              <a:buSzPts val="1600"/>
            </a:pPr>
            <a:r>
              <a:rPr lang="fr-FR" dirty="0" smtClean="0">
                <a:latin typeface="Oswald" panose="020B0604020202020204" charset="0"/>
              </a:rPr>
              <a:t>Service qui va </a:t>
            </a:r>
            <a:r>
              <a:rPr lang="fr-FR" dirty="0" smtClean="0">
                <a:latin typeface="Oswald" panose="020B0604020202020204" charset="0"/>
              </a:rPr>
              <a:t>disparaitre avec </a:t>
            </a:r>
            <a:r>
              <a:rPr lang="fr-FR" dirty="0" err="1" smtClean="0">
                <a:latin typeface="Oswald" panose="020B0604020202020204" charset="0"/>
              </a:rPr>
              <a:t>Op@le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28283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231385" y="160819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Analyse </a:t>
            </a:r>
            <a:r>
              <a:rPr lang="fr" dirty="0" smtClean="0"/>
              <a:t>par service</a:t>
            </a:r>
            <a:endParaRPr dirty="0"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4294967295"/>
          </p:nvPr>
        </p:nvSpPr>
        <p:spPr>
          <a:xfrm>
            <a:off x="506425" y="909459"/>
            <a:ext cx="2494500" cy="4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lt1"/>
                </a:solidFill>
              </a:rPr>
              <a:t>Élément 1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82" name="Google Shape;82;p15"/>
          <p:cNvGrpSpPr/>
          <p:nvPr/>
        </p:nvGrpSpPr>
        <p:grpSpPr>
          <a:xfrm>
            <a:off x="370503" y="909459"/>
            <a:ext cx="8489292" cy="3977638"/>
            <a:chOff x="6215400" y="1290863"/>
            <a:chExt cx="2628900" cy="3430412"/>
          </a:xfrm>
        </p:grpSpPr>
        <p:sp>
          <p:nvSpPr>
            <p:cNvPr id="83" name="Google Shape;83;p15"/>
            <p:cNvSpPr/>
            <p:nvPr/>
          </p:nvSpPr>
          <p:spPr>
            <a:xfrm>
              <a:off x="6215400" y="1304875"/>
              <a:ext cx="2628900" cy="3416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5"/>
            <p:cNvSpPr txBox="1"/>
            <p:nvPr/>
          </p:nvSpPr>
          <p:spPr>
            <a:xfrm>
              <a:off x="6215400" y="1290863"/>
              <a:ext cx="1088137" cy="464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800" dirty="0" smtClean="0">
                  <a:solidFill>
                    <a:schemeClr val="accent2">
                      <a:lumMod val="75000"/>
                    </a:schemeClr>
                  </a:solidFill>
                  <a:latin typeface="Oswald" panose="020B0604020202020204" charset="0"/>
                </a:rPr>
                <a:t>Administration et logistique</a:t>
              </a:r>
              <a:endParaRPr sz="1800" dirty="0">
                <a:solidFill>
                  <a:schemeClr val="accent2">
                    <a:lumMod val="75000"/>
                  </a:schemeClr>
                </a:solidFill>
                <a:latin typeface="Oswald" panose="020B0604020202020204" charset="0"/>
              </a:endParaRPr>
            </a:p>
          </p:txBody>
        </p:sp>
        <p:sp>
          <p:nvSpPr>
            <p:cNvPr id="18" name="Google Shape;84;p15"/>
            <p:cNvSpPr txBox="1"/>
            <p:nvPr/>
          </p:nvSpPr>
          <p:spPr>
            <a:xfrm>
              <a:off x="8072494" y="1290863"/>
              <a:ext cx="771806" cy="464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800" dirty="0" smtClean="0">
                  <a:solidFill>
                    <a:schemeClr val="accent2">
                      <a:lumMod val="75000"/>
                    </a:schemeClr>
                  </a:solidFill>
                  <a:latin typeface="Oswald" panose="020B0604020202020204" charset="0"/>
                </a:rPr>
                <a:t>Recettes :   €</a:t>
              </a:r>
              <a:endParaRPr sz="1800" dirty="0">
                <a:solidFill>
                  <a:schemeClr val="accent2">
                    <a:lumMod val="75000"/>
                  </a:schemeClr>
                </a:solidFill>
                <a:latin typeface="Oswald" panose="020B0604020202020204" charset="0"/>
              </a:endParaRPr>
            </a:p>
          </p:txBody>
        </p:sp>
        <p:sp>
          <p:nvSpPr>
            <p:cNvPr id="19" name="Google Shape;84;p15"/>
            <p:cNvSpPr txBox="1"/>
            <p:nvPr/>
          </p:nvSpPr>
          <p:spPr>
            <a:xfrm>
              <a:off x="7303537" y="1290863"/>
              <a:ext cx="771806" cy="464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fr-FR" sz="1800" dirty="0" smtClean="0">
                  <a:solidFill>
                    <a:schemeClr val="accent2">
                      <a:lumMod val="75000"/>
                    </a:schemeClr>
                  </a:solidFill>
                  <a:latin typeface="Oswald" panose="020B0604020202020204" charset="0"/>
                </a:rPr>
                <a:t>Dépenses :   €</a:t>
              </a:r>
              <a:endParaRPr lang="fr-FR" sz="1800" dirty="0">
                <a:solidFill>
                  <a:schemeClr val="accent2">
                    <a:lumMod val="75000"/>
                  </a:schemeClr>
                </a:solidFill>
                <a:latin typeface="Oswald" panose="020B0604020202020204" charset="0"/>
              </a:endParaRPr>
            </a:p>
          </p:txBody>
        </p:sp>
      </p:grpSp>
      <p:sp>
        <p:nvSpPr>
          <p:cNvPr id="86" name="Google Shape;86;p15"/>
          <p:cNvSpPr txBox="1">
            <a:spLocks noGrp="1"/>
          </p:cNvSpPr>
          <p:nvPr>
            <p:ph type="body" idx="4294967295"/>
          </p:nvPr>
        </p:nvSpPr>
        <p:spPr>
          <a:xfrm>
            <a:off x="454010" y="1463840"/>
            <a:ext cx="8362536" cy="34232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30200">
              <a:spcBef>
                <a:spcPts val="1600"/>
              </a:spcBef>
              <a:buSzPts val="1600"/>
            </a:pPr>
            <a:r>
              <a:rPr lang="fr-FR" sz="2400" dirty="0" smtClean="0">
                <a:latin typeface="Oswald" panose="020B0604020202020204" charset="0"/>
              </a:rPr>
              <a:t>Modification de la structure budgétaire pour la lisibilité</a:t>
            </a:r>
          </a:p>
          <a:p>
            <a:pPr lvl="0" indent="-330200">
              <a:buSzPts val="1600"/>
            </a:pPr>
            <a:r>
              <a:rPr lang="fr-FR" sz="2400" dirty="0" smtClean="0">
                <a:latin typeface="Oswald" panose="020B0604020202020204" charset="0"/>
              </a:rPr>
              <a:t>Baisse de la contribution du service de restauration</a:t>
            </a:r>
          </a:p>
          <a:p>
            <a:pPr lvl="0" indent="-330200">
              <a:buSzPts val="1600"/>
            </a:pPr>
            <a:r>
              <a:rPr lang="fr-FR" sz="2400" dirty="0" smtClean="0">
                <a:latin typeface="Oswald" panose="020B0604020202020204" charset="0"/>
              </a:rPr>
              <a:t>Création d’un ligne projets de l’établissement </a:t>
            </a:r>
            <a:r>
              <a:rPr lang="fr-FR" sz="2400" dirty="0" smtClean="0">
                <a:latin typeface="Oswald" panose="020B0604020202020204" charset="0"/>
              </a:rPr>
              <a:t>€</a:t>
            </a:r>
            <a:endParaRPr lang="fr-FR" sz="2400" dirty="0" smtClean="0">
              <a:latin typeface="Oswald" panose="020B0604020202020204" charset="0"/>
            </a:endParaRPr>
          </a:p>
          <a:p>
            <a:pPr lvl="0" indent="-330200">
              <a:buSzPts val="1600"/>
            </a:pPr>
            <a:r>
              <a:rPr lang="fr-FR" sz="2400" dirty="0" smtClean="0">
                <a:latin typeface="Oswald" panose="020B0604020202020204" charset="0"/>
              </a:rPr>
              <a:t>Viabilisation en augmentation </a:t>
            </a:r>
            <a:r>
              <a:rPr lang="fr-FR" sz="2400" dirty="0" smtClean="0">
                <a:latin typeface="Oswald" panose="020B0604020202020204" charset="0"/>
              </a:rPr>
              <a:t>et </a:t>
            </a:r>
            <a:r>
              <a:rPr lang="fr-FR" sz="2400" dirty="0" smtClean="0">
                <a:latin typeface="Oswald" panose="020B0604020202020204" charset="0"/>
              </a:rPr>
              <a:t>crédits qui seront insuffisants</a:t>
            </a:r>
          </a:p>
          <a:p>
            <a:pPr lvl="0" indent="-330200">
              <a:buSzPts val="1600"/>
            </a:pPr>
            <a:r>
              <a:rPr lang="fr-FR" sz="2400" dirty="0" smtClean="0">
                <a:latin typeface="Oswald" panose="020B0604020202020204" charset="0"/>
              </a:rPr>
              <a:t>Le montant de la subvention </a:t>
            </a:r>
            <a:r>
              <a:rPr lang="fr-FR" sz="2400" dirty="0" smtClean="0">
                <a:latin typeface="Oswald" panose="020B0604020202020204" charset="0"/>
              </a:rPr>
              <a:t>travaux </a:t>
            </a:r>
            <a:r>
              <a:rPr lang="fr-FR" sz="2400" dirty="0" smtClean="0">
                <a:latin typeface="Oswald" panose="020B0604020202020204" charset="0"/>
              </a:rPr>
              <a:t>de maintenance n’est pas connu</a:t>
            </a:r>
          </a:p>
          <a:p>
            <a:pPr lvl="0" indent="-330200">
              <a:buSzPts val="1600"/>
            </a:pPr>
            <a:endParaRPr lang="fr-FR" sz="1600" dirty="0" smtClean="0"/>
          </a:p>
          <a:p>
            <a:pPr lvl="0" indent="-330200">
              <a:buSzPts val="1600"/>
            </a:pP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69824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231385" y="160819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Analyse </a:t>
            </a:r>
            <a:r>
              <a:rPr lang="fr" dirty="0" smtClean="0"/>
              <a:t>par service</a:t>
            </a:r>
            <a:endParaRPr dirty="0"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4294967295"/>
          </p:nvPr>
        </p:nvSpPr>
        <p:spPr>
          <a:xfrm>
            <a:off x="506425" y="909459"/>
            <a:ext cx="2494500" cy="4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lt1"/>
                </a:solidFill>
              </a:rPr>
              <a:t>Élément 1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82" name="Google Shape;82;p15"/>
          <p:cNvGrpSpPr/>
          <p:nvPr/>
        </p:nvGrpSpPr>
        <p:grpSpPr>
          <a:xfrm>
            <a:off x="370503" y="909459"/>
            <a:ext cx="8489292" cy="3977638"/>
            <a:chOff x="6215400" y="1290863"/>
            <a:chExt cx="2628900" cy="3430412"/>
          </a:xfrm>
        </p:grpSpPr>
        <p:sp>
          <p:nvSpPr>
            <p:cNvPr id="83" name="Google Shape;83;p15"/>
            <p:cNvSpPr/>
            <p:nvPr/>
          </p:nvSpPr>
          <p:spPr>
            <a:xfrm>
              <a:off x="6215400" y="1304875"/>
              <a:ext cx="2628900" cy="3416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5"/>
            <p:cNvSpPr txBox="1"/>
            <p:nvPr/>
          </p:nvSpPr>
          <p:spPr>
            <a:xfrm>
              <a:off x="6215400" y="1290863"/>
              <a:ext cx="1088137" cy="464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800" dirty="0" smtClean="0">
                  <a:solidFill>
                    <a:schemeClr val="accent2">
                      <a:lumMod val="75000"/>
                    </a:schemeClr>
                  </a:solidFill>
                  <a:latin typeface="Oswald" panose="020B0604020202020204" charset="0"/>
                </a:rPr>
                <a:t>Service de restauration</a:t>
              </a:r>
              <a:endParaRPr sz="1800" dirty="0">
                <a:solidFill>
                  <a:schemeClr val="accent2">
                    <a:lumMod val="75000"/>
                  </a:schemeClr>
                </a:solidFill>
                <a:latin typeface="Oswald" panose="020B0604020202020204" charset="0"/>
              </a:endParaRPr>
            </a:p>
          </p:txBody>
        </p:sp>
        <p:sp>
          <p:nvSpPr>
            <p:cNvPr id="18" name="Google Shape;84;p15"/>
            <p:cNvSpPr txBox="1"/>
            <p:nvPr/>
          </p:nvSpPr>
          <p:spPr>
            <a:xfrm>
              <a:off x="8072494" y="1290863"/>
              <a:ext cx="771806" cy="464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fr-FR" sz="1800" dirty="0" smtClean="0">
                  <a:solidFill>
                    <a:schemeClr val="accent2">
                      <a:lumMod val="75000"/>
                    </a:schemeClr>
                  </a:solidFill>
                  <a:latin typeface="Oswald" panose="020B0604020202020204" charset="0"/>
                </a:rPr>
                <a:t>Recettes </a:t>
              </a:r>
              <a:r>
                <a:rPr lang="fr-FR" sz="1800" dirty="0">
                  <a:solidFill>
                    <a:schemeClr val="accent2">
                      <a:lumMod val="75000"/>
                    </a:schemeClr>
                  </a:solidFill>
                  <a:latin typeface="Oswald" panose="020B0604020202020204" charset="0"/>
                </a:rPr>
                <a:t>: </a:t>
              </a:r>
              <a:r>
                <a:rPr lang="fr-FR" sz="1800" dirty="0" smtClean="0">
                  <a:solidFill>
                    <a:schemeClr val="accent2">
                      <a:lumMod val="75000"/>
                    </a:schemeClr>
                  </a:solidFill>
                  <a:latin typeface="Oswald" panose="020B0604020202020204" charset="0"/>
                </a:rPr>
                <a:t>xxx  </a:t>
              </a:r>
              <a:r>
                <a:rPr lang="fr-FR" sz="1800" dirty="0" smtClean="0">
                  <a:solidFill>
                    <a:schemeClr val="accent2">
                      <a:lumMod val="75000"/>
                    </a:schemeClr>
                  </a:solidFill>
                  <a:latin typeface="Oswald" panose="020B0604020202020204" charset="0"/>
                </a:rPr>
                <a:t>€</a:t>
              </a:r>
              <a:endParaRPr sz="1800" dirty="0">
                <a:solidFill>
                  <a:schemeClr val="accent2">
                    <a:lumMod val="75000"/>
                  </a:schemeClr>
                </a:solidFill>
                <a:latin typeface="Oswald" panose="020B0604020202020204" charset="0"/>
              </a:endParaRPr>
            </a:p>
          </p:txBody>
        </p:sp>
        <p:sp>
          <p:nvSpPr>
            <p:cNvPr id="19" name="Google Shape;84;p15"/>
            <p:cNvSpPr txBox="1"/>
            <p:nvPr/>
          </p:nvSpPr>
          <p:spPr>
            <a:xfrm>
              <a:off x="7303537" y="1290863"/>
              <a:ext cx="771806" cy="464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fr-FR" sz="1800" dirty="0" smtClean="0">
                  <a:solidFill>
                    <a:schemeClr val="accent2">
                      <a:lumMod val="75000"/>
                    </a:schemeClr>
                  </a:solidFill>
                  <a:latin typeface="Oswald" panose="020B0604020202020204" charset="0"/>
                </a:rPr>
                <a:t>Dépenses : </a:t>
              </a:r>
              <a:r>
                <a:rPr lang="fr-FR" sz="1800" dirty="0" err="1" smtClean="0">
                  <a:solidFill>
                    <a:schemeClr val="accent2">
                      <a:lumMod val="75000"/>
                    </a:schemeClr>
                  </a:solidFill>
                  <a:latin typeface="Oswald" panose="020B0604020202020204" charset="0"/>
                </a:rPr>
                <a:t>xxxx</a:t>
              </a:r>
              <a:r>
                <a:rPr lang="fr-FR" sz="1800" dirty="0" smtClean="0">
                  <a:solidFill>
                    <a:schemeClr val="accent2">
                      <a:lumMod val="75000"/>
                    </a:schemeClr>
                  </a:solidFill>
                  <a:latin typeface="Oswald" panose="020B0604020202020204" charset="0"/>
                </a:rPr>
                <a:t> €</a:t>
              </a:r>
              <a:endParaRPr lang="fr-FR" sz="1800" dirty="0">
                <a:solidFill>
                  <a:schemeClr val="accent2">
                    <a:lumMod val="75000"/>
                  </a:schemeClr>
                </a:solidFill>
                <a:latin typeface="Oswald" panose="020B0604020202020204" charset="0"/>
              </a:endParaRPr>
            </a:p>
          </p:txBody>
        </p:sp>
      </p:grpSp>
      <p:sp>
        <p:nvSpPr>
          <p:cNvPr id="86" name="Google Shape;86;p15"/>
          <p:cNvSpPr txBox="1">
            <a:spLocks noGrp="1"/>
          </p:cNvSpPr>
          <p:nvPr>
            <p:ph type="body" idx="4294967295"/>
          </p:nvPr>
        </p:nvSpPr>
        <p:spPr>
          <a:xfrm>
            <a:off x="454010" y="1463840"/>
            <a:ext cx="8362536" cy="34232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30200">
              <a:spcBef>
                <a:spcPts val="1600"/>
              </a:spcBef>
              <a:buSzPts val="1600"/>
            </a:pPr>
            <a:r>
              <a:rPr lang="fr-FR" sz="2000" dirty="0" smtClean="0">
                <a:latin typeface="Oswald" panose="020B0604020202020204" charset="0"/>
              </a:rPr>
              <a:t>Les recettes sont en baisse comme la </a:t>
            </a:r>
            <a:r>
              <a:rPr lang="fr-FR" sz="2000" dirty="0" smtClean="0">
                <a:latin typeface="Oswald" panose="020B0604020202020204" charset="0"/>
              </a:rPr>
              <a:t>fréquentation</a:t>
            </a:r>
          </a:p>
          <a:p>
            <a:pPr lvl="0" indent="-330200">
              <a:spcBef>
                <a:spcPts val="1600"/>
              </a:spcBef>
              <a:buSzPts val="1600"/>
            </a:pPr>
            <a:r>
              <a:rPr lang="fr-FR" sz="2000" dirty="0" smtClean="0">
                <a:latin typeface="Oswald" panose="020B0604020202020204" charset="0"/>
              </a:rPr>
              <a:t>En </a:t>
            </a:r>
            <a:r>
              <a:rPr lang="fr-FR" sz="2000" dirty="0" smtClean="0">
                <a:latin typeface="Oswald" panose="020B0604020202020204" charset="0"/>
              </a:rPr>
              <a:t>2024, la viabilisation sera imputée sur ce </a:t>
            </a:r>
            <a:r>
              <a:rPr lang="fr-FR" sz="2000" dirty="0" smtClean="0">
                <a:latin typeface="Oswald" panose="020B0604020202020204" charset="0"/>
              </a:rPr>
              <a:t>service selon la clé de répartition</a:t>
            </a:r>
            <a:endParaRPr lang="fr-FR" sz="2000" dirty="0" smtClean="0">
              <a:latin typeface="Oswald" panose="020B0604020202020204" charset="0"/>
            </a:endParaRPr>
          </a:p>
          <a:p>
            <a:pPr lvl="0" indent="-330200">
              <a:buSzPts val="1600"/>
            </a:pPr>
            <a:r>
              <a:rPr lang="fr-FR" sz="2000" dirty="0" smtClean="0">
                <a:latin typeface="Oswald" panose="020B0604020202020204" charset="0"/>
              </a:rPr>
              <a:t>Plan d’action à mettre en œuvre car service en difficulté financière depuis plusieurs </a:t>
            </a:r>
            <a:r>
              <a:rPr lang="fr-FR" sz="2000" dirty="0" smtClean="0">
                <a:latin typeface="Oswald" panose="020B0604020202020204" charset="0"/>
              </a:rPr>
              <a:t>années</a:t>
            </a:r>
            <a:endParaRPr lang="fr-FR" sz="2000" dirty="0" smtClean="0">
              <a:latin typeface="Oswald" panose="020B0604020202020204" charset="0"/>
            </a:endParaRPr>
          </a:p>
          <a:p>
            <a:pPr lvl="0" indent="-330200">
              <a:buSzPts val="1600"/>
            </a:pPr>
            <a:r>
              <a:rPr lang="fr-FR" sz="2000" dirty="0" smtClean="0">
                <a:latin typeface="Oswald" panose="020B0604020202020204" charset="0"/>
              </a:rPr>
              <a:t>Projet cafétéria</a:t>
            </a:r>
          </a:p>
          <a:p>
            <a:pPr lvl="0" indent="-330200">
              <a:buSzPts val="1600"/>
            </a:pPr>
            <a:endParaRPr lang="fr-FR" sz="1600" dirty="0" smtClean="0"/>
          </a:p>
          <a:p>
            <a:pPr lvl="0" indent="-330200">
              <a:buSzPts val="1600"/>
            </a:pP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417246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 smtClean="0"/>
              <a:t>Synthèse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 smtClean="0"/>
              <a:t>Montant par service soumis au vote des administrateurs</a:t>
            </a:r>
            <a:endParaRPr dirty="0"/>
          </a:p>
        </p:txBody>
      </p:sp>
      <p:grpSp>
        <p:nvGrpSpPr>
          <p:cNvPr id="149" name="Google Shape;149;p21"/>
          <p:cNvGrpSpPr/>
          <p:nvPr/>
        </p:nvGrpSpPr>
        <p:grpSpPr>
          <a:xfrm>
            <a:off x="424825" y="1253973"/>
            <a:ext cx="8294372" cy="799416"/>
            <a:chOff x="424813" y="1177875"/>
            <a:chExt cx="8294372" cy="849900"/>
          </a:xfrm>
        </p:grpSpPr>
        <p:sp>
          <p:nvSpPr>
            <p:cNvPr id="150" name="Google Shape;150;p21"/>
            <p:cNvSpPr/>
            <p:nvPr/>
          </p:nvSpPr>
          <p:spPr>
            <a:xfrm>
              <a:off x="2927684" y="1177875"/>
              <a:ext cx="5791500" cy="849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1"/>
            <p:cNvSpPr/>
            <p:nvPr/>
          </p:nvSpPr>
          <p:spPr>
            <a:xfrm>
              <a:off x="424813" y="1177875"/>
              <a:ext cx="3055800" cy="849900"/>
            </a:xfrm>
            <a:prstGeom prst="homePlate">
              <a:avLst>
                <a:gd name="adj" fmla="val 26719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" name="Google Shape;152;p21"/>
          <p:cNvSpPr txBox="1">
            <a:spLocks noGrp="1"/>
          </p:cNvSpPr>
          <p:nvPr>
            <p:ph type="body" idx="4294967295"/>
          </p:nvPr>
        </p:nvSpPr>
        <p:spPr>
          <a:xfrm>
            <a:off x="539675" y="1254200"/>
            <a:ext cx="2422500" cy="7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 smtClean="0">
                <a:solidFill>
                  <a:schemeClr val="lt1"/>
                </a:solidFill>
              </a:rPr>
              <a:t>Activités pédagogiques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53" name="Google Shape;153;p21"/>
          <p:cNvSpPr txBox="1">
            <a:spLocks noGrp="1"/>
          </p:cNvSpPr>
          <p:nvPr>
            <p:ph type="body" idx="4294967295"/>
          </p:nvPr>
        </p:nvSpPr>
        <p:spPr>
          <a:xfrm>
            <a:off x="3480453" y="1254158"/>
            <a:ext cx="5111700" cy="7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fr-FR" dirty="0" smtClean="0">
                <a:solidFill>
                  <a:schemeClr val="lt1"/>
                </a:solidFill>
              </a:rPr>
              <a:t>Dépenses	</a:t>
            </a:r>
            <a:r>
              <a:rPr lang="fr-FR" dirty="0" smtClean="0">
                <a:solidFill>
                  <a:schemeClr val="lt1"/>
                </a:solidFill>
              </a:rPr>
              <a:t>xxx </a:t>
            </a:r>
            <a:r>
              <a:rPr lang="fr-FR" dirty="0" smtClean="0">
                <a:solidFill>
                  <a:schemeClr val="lt1"/>
                </a:solidFill>
              </a:rPr>
              <a:t>€</a:t>
            </a:r>
            <a:endParaRPr dirty="0"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fr" dirty="0" smtClean="0">
                <a:solidFill>
                  <a:schemeClr val="lt1"/>
                </a:solidFill>
              </a:rPr>
              <a:t>Recettes	</a:t>
            </a:r>
            <a:r>
              <a:rPr lang="fr" dirty="0" smtClean="0">
                <a:solidFill>
                  <a:schemeClr val="lt1"/>
                </a:solidFill>
              </a:rPr>
              <a:t>xxxx </a:t>
            </a:r>
            <a:r>
              <a:rPr lang="fr" dirty="0" smtClean="0">
                <a:solidFill>
                  <a:schemeClr val="lt1"/>
                </a:solidFill>
              </a:rPr>
              <a:t>€</a:t>
            </a:r>
            <a:endParaRPr dirty="0">
              <a:solidFill>
                <a:schemeClr val="lt1"/>
              </a:solidFill>
            </a:endParaRPr>
          </a:p>
        </p:txBody>
      </p:sp>
      <p:grpSp>
        <p:nvGrpSpPr>
          <p:cNvPr id="154" name="Google Shape;154;p21"/>
          <p:cNvGrpSpPr/>
          <p:nvPr/>
        </p:nvGrpSpPr>
        <p:grpSpPr>
          <a:xfrm>
            <a:off x="424825" y="2127339"/>
            <a:ext cx="8294360" cy="799416"/>
            <a:chOff x="424813" y="2075689"/>
            <a:chExt cx="8294360" cy="849900"/>
          </a:xfrm>
        </p:grpSpPr>
        <p:sp>
          <p:nvSpPr>
            <p:cNvPr id="155" name="Google Shape;155;p21"/>
            <p:cNvSpPr/>
            <p:nvPr/>
          </p:nvSpPr>
          <p:spPr>
            <a:xfrm>
              <a:off x="2927672" y="2075689"/>
              <a:ext cx="5791500" cy="849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1"/>
            <p:cNvSpPr/>
            <p:nvPr/>
          </p:nvSpPr>
          <p:spPr>
            <a:xfrm>
              <a:off x="424813" y="2075689"/>
              <a:ext cx="3055800" cy="849900"/>
            </a:xfrm>
            <a:prstGeom prst="homePlate">
              <a:avLst>
                <a:gd name="adj" fmla="val 26719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" name="Google Shape;157;p21"/>
          <p:cNvSpPr txBox="1">
            <a:spLocks noGrp="1"/>
          </p:cNvSpPr>
          <p:nvPr>
            <p:ph type="body" idx="4294967295"/>
          </p:nvPr>
        </p:nvSpPr>
        <p:spPr>
          <a:xfrm>
            <a:off x="539675" y="2127450"/>
            <a:ext cx="2422500" cy="7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 smtClean="0">
                <a:solidFill>
                  <a:schemeClr val="lt1"/>
                </a:solidFill>
              </a:rPr>
              <a:t>Vie de l’élève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58" name="Google Shape;158;p21"/>
          <p:cNvSpPr txBox="1">
            <a:spLocks noGrp="1"/>
          </p:cNvSpPr>
          <p:nvPr>
            <p:ph type="body" idx="4294967295"/>
          </p:nvPr>
        </p:nvSpPr>
        <p:spPr>
          <a:xfrm>
            <a:off x="3480453" y="2127465"/>
            <a:ext cx="5111700" cy="7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Clr>
                <a:schemeClr val="lt1"/>
              </a:buClr>
            </a:pPr>
            <a:r>
              <a:rPr lang="fr-FR" dirty="0">
                <a:solidFill>
                  <a:schemeClr val="lt1"/>
                </a:solidFill>
              </a:rPr>
              <a:t>Dépenses	</a:t>
            </a:r>
            <a:r>
              <a:rPr lang="fr-FR" dirty="0" smtClean="0">
                <a:solidFill>
                  <a:schemeClr val="lt1"/>
                </a:solidFill>
              </a:rPr>
              <a:t>xxx </a:t>
            </a:r>
            <a:r>
              <a:rPr lang="fr-FR" dirty="0">
                <a:solidFill>
                  <a:schemeClr val="lt1"/>
                </a:solidFill>
              </a:rPr>
              <a:t>€</a:t>
            </a:r>
          </a:p>
          <a:p>
            <a:pPr lvl="0">
              <a:buClr>
                <a:schemeClr val="lt1"/>
              </a:buClr>
            </a:pPr>
            <a:r>
              <a:rPr lang="fr-FR" dirty="0">
                <a:solidFill>
                  <a:schemeClr val="lt1"/>
                </a:solidFill>
              </a:rPr>
              <a:t>Recettes	</a:t>
            </a:r>
            <a:r>
              <a:rPr lang="fr-FR" dirty="0" smtClean="0">
                <a:solidFill>
                  <a:schemeClr val="lt1"/>
                </a:solidFill>
              </a:rPr>
              <a:t>xxx </a:t>
            </a:r>
            <a:r>
              <a:rPr lang="fr-FR" dirty="0">
                <a:solidFill>
                  <a:schemeClr val="lt1"/>
                </a:solidFill>
              </a:rPr>
              <a:t>€</a:t>
            </a:r>
          </a:p>
        </p:txBody>
      </p:sp>
      <p:grpSp>
        <p:nvGrpSpPr>
          <p:cNvPr id="159" name="Google Shape;159;p21"/>
          <p:cNvGrpSpPr/>
          <p:nvPr/>
        </p:nvGrpSpPr>
        <p:grpSpPr>
          <a:xfrm>
            <a:off x="424825" y="3000705"/>
            <a:ext cx="8294360" cy="799447"/>
            <a:chOff x="424813" y="2974405"/>
            <a:chExt cx="8294360" cy="849933"/>
          </a:xfrm>
        </p:grpSpPr>
        <p:sp>
          <p:nvSpPr>
            <p:cNvPr id="160" name="Google Shape;160;p21"/>
            <p:cNvSpPr/>
            <p:nvPr/>
          </p:nvSpPr>
          <p:spPr>
            <a:xfrm>
              <a:off x="2927672" y="2974438"/>
              <a:ext cx="5791500" cy="849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1"/>
            <p:cNvSpPr/>
            <p:nvPr/>
          </p:nvSpPr>
          <p:spPr>
            <a:xfrm>
              <a:off x="424813" y="2974405"/>
              <a:ext cx="3055800" cy="849900"/>
            </a:xfrm>
            <a:prstGeom prst="homePlate">
              <a:avLst>
                <a:gd name="adj" fmla="val 26719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" name="Google Shape;162;p21"/>
          <p:cNvSpPr txBox="1">
            <a:spLocks noGrp="1"/>
          </p:cNvSpPr>
          <p:nvPr>
            <p:ph type="body" idx="4294967295"/>
          </p:nvPr>
        </p:nvSpPr>
        <p:spPr>
          <a:xfrm>
            <a:off x="539675" y="3000775"/>
            <a:ext cx="2422500" cy="7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 smtClean="0">
                <a:solidFill>
                  <a:schemeClr val="lt1"/>
                </a:solidFill>
              </a:rPr>
              <a:t>Administration et logistique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63" name="Google Shape;163;p21"/>
          <p:cNvSpPr txBox="1">
            <a:spLocks noGrp="1"/>
          </p:cNvSpPr>
          <p:nvPr>
            <p:ph type="body" idx="4294967295"/>
          </p:nvPr>
        </p:nvSpPr>
        <p:spPr>
          <a:xfrm>
            <a:off x="3480453" y="3004317"/>
            <a:ext cx="5111700" cy="7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Clr>
                <a:schemeClr val="lt1"/>
              </a:buClr>
            </a:pPr>
            <a:r>
              <a:rPr lang="fr-FR" dirty="0">
                <a:solidFill>
                  <a:schemeClr val="lt1"/>
                </a:solidFill>
              </a:rPr>
              <a:t>Dépenses	</a:t>
            </a:r>
            <a:r>
              <a:rPr lang="fr-FR" dirty="0" smtClean="0">
                <a:solidFill>
                  <a:schemeClr val="lt1"/>
                </a:solidFill>
              </a:rPr>
              <a:t>xxx </a:t>
            </a:r>
            <a:r>
              <a:rPr lang="fr-FR" dirty="0">
                <a:solidFill>
                  <a:schemeClr val="lt1"/>
                </a:solidFill>
              </a:rPr>
              <a:t>€</a:t>
            </a:r>
          </a:p>
          <a:p>
            <a:pPr lvl="0">
              <a:buClr>
                <a:schemeClr val="lt1"/>
              </a:buClr>
            </a:pPr>
            <a:r>
              <a:rPr lang="fr-FR" dirty="0">
                <a:solidFill>
                  <a:schemeClr val="lt1"/>
                </a:solidFill>
              </a:rPr>
              <a:t>Recettes	</a:t>
            </a:r>
            <a:r>
              <a:rPr lang="fr-FR" dirty="0" smtClean="0">
                <a:solidFill>
                  <a:schemeClr val="lt1"/>
                </a:solidFill>
              </a:rPr>
              <a:t>xxx </a:t>
            </a:r>
            <a:r>
              <a:rPr lang="fr-FR" dirty="0">
                <a:solidFill>
                  <a:schemeClr val="lt1"/>
                </a:solidFill>
              </a:rPr>
              <a:t>€</a:t>
            </a:r>
          </a:p>
        </p:txBody>
      </p:sp>
      <p:grpSp>
        <p:nvGrpSpPr>
          <p:cNvPr id="164" name="Google Shape;164;p21"/>
          <p:cNvGrpSpPr/>
          <p:nvPr/>
        </p:nvGrpSpPr>
        <p:grpSpPr>
          <a:xfrm>
            <a:off x="424825" y="3874103"/>
            <a:ext cx="8294360" cy="799447"/>
            <a:chOff x="424813" y="3871259"/>
            <a:chExt cx="8294360" cy="849933"/>
          </a:xfrm>
        </p:grpSpPr>
        <p:sp>
          <p:nvSpPr>
            <p:cNvPr id="165" name="Google Shape;165;p21"/>
            <p:cNvSpPr/>
            <p:nvPr/>
          </p:nvSpPr>
          <p:spPr>
            <a:xfrm>
              <a:off x="2927672" y="3871292"/>
              <a:ext cx="5791500" cy="849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1"/>
            <p:cNvSpPr/>
            <p:nvPr/>
          </p:nvSpPr>
          <p:spPr>
            <a:xfrm>
              <a:off x="424813" y="3871259"/>
              <a:ext cx="3055800" cy="849900"/>
            </a:xfrm>
            <a:prstGeom prst="homePlate">
              <a:avLst>
                <a:gd name="adj" fmla="val 26719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" name="Google Shape;167;p21"/>
          <p:cNvSpPr txBox="1">
            <a:spLocks noGrp="1"/>
          </p:cNvSpPr>
          <p:nvPr>
            <p:ph type="body" idx="4294967295"/>
          </p:nvPr>
        </p:nvSpPr>
        <p:spPr>
          <a:xfrm>
            <a:off x="539675" y="3874100"/>
            <a:ext cx="2422500" cy="7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 smtClean="0">
                <a:solidFill>
                  <a:schemeClr val="lt1"/>
                </a:solidFill>
              </a:rPr>
              <a:t>Service de restauration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68" name="Google Shape;168;p21"/>
          <p:cNvSpPr txBox="1">
            <a:spLocks noGrp="1"/>
          </p:cNvSpPr>
          <p:nvPr>
            <p:ph type="body" idx="4294967295"/>
          </p:nvPr>
        </p:nvSpPr>
        <p:spPr>
          <a:xfrm>
            <a:off x="3480453" y="3876311"/>
            <a:ext cx="5111700" cy="7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Clr>
                <a:schemeClr val="lt1"/>
              </a:buClr>
            </a:pPr>
            <a:r>
              <a:rPr lang="fr-FR" dirty="0">
                <a:solidFill>
                  <a:schemeClr val="lt1"/>
                </a:solidFill>
              </a:rPr>
              <a:t>Dépenses	</a:t>
            </a:r>
            <a:r>
              <a:rPr lang="fr-FR" dirty="0" smtClean="0">
                <a:solidFill>
                  <a:schemeClr val="lt1"/>
                </a:solidFill>
              </a:rPr>
              <a:t>xxx </a:t>
            </a:r>
            <a:r>
              <a:rPr lang="fr-FR" dirty="0">
                <a:solidFill>
                  <a:schemeClr val="lt1"/>
                </a:solidFill>
              </a:rPr>
              <a:t>€</a:t>
            </a:r>
          </a:p>
          <a:p>
            <a:pPr lvl="0">
              <a:buClr>
                <a:schemeClr val="lt1"/>
              </a:buClr>
            </a:pPr>
            <a:r>
              <a:rPr lang="fr-FR" dirty="0">
                <a:solidFill>
                  <a:schemeClr val="lt1"/>
                </a:solidFill>
              </a:rPr>
              <a:t>Recettes	</a:t>
            </a:r>
            <a:r>
              <a:rPr lang="fr-FR" dirty="0" smtClean="0">
                <a:solidFill>
                  <a:schemeClr val="lt1"/>
                </a:solidFill>
              </a:rPr>
              <a:t>xxx€</a:t>
            </a:r>
            <a:endParaRPr lang="fr-FR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 build="p"/>
      <p:bldP spid="153" grpId="0" build="p"/>
      <p:bldP spid="157" grpId="0" build="p"/>
      <p:bldP spid="158" grpId="0" build="p"/>
      <p:bldP spid="162" grpId="0" build="p"/>
      <p:bldP spid="163" grpId="0" build="p"/>
      <p:bldP spid="167" grpId="0" build="p"/>
      <p:bldP spid="16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 smtClean="0"/>
              <a:t>Montant par service soumis au vote des administrateurs</a:t>
            </a:r>
            <a:endParaRPr dirty="0"/>
          </a:p>
        </p:txBody>
      </p:sp>
      <p:grpSp>
        <p:nvGrpSpPr>
          <p:cNvPr id="149" name="Google Shape;149;p21"/>
          <p:cNvGrpSpPr/>
          <p:nvPr/>
        </p:nvGrpSpPr>
        <p:grpSpPr>
          <a:xfrm>
            <a:off x="424825" y="1253973"/>
            <a:ext cx="8294372" cy="799416"/>
            <a:chOff x="424813" y="1177875"/>
            <a:chExt cx="8294372" cy="849900"/>
          </a:xfrm>
        </p:grpSpPr>
        <p:sp>
          <p:nvSpPr>
            <p:cNvPr id="150" name="Google Shape;150;p21"/>
            <p:cNvSpPr/>
            <p:nvPr/>
          </p:nvSpPr>
          <p:spPr>
            <a:xfrm>
              <a:off x="2927684" y="1177875"/>
              <a:ext cx="5791500" cy="849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1"/>
            <p:cNvSpPr/>
            <p:nvPr/>
          </p:nvSpPr>
          <p:spPr>
            <a:xfrm>
              <a:off x="424813" y="1177875"/>
              <a:ext cx="3055800" cy="849900"/>
            </a:xfrm>
            <a:prstGeom prst="homePlate">
              <a:avLst>
                <a:gd name="adj" fmla="val 26719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" name="Google Shape;152;p21"/>
          <p:cNvSpPr txBox="1">
            <a:spLocks noGrp="1"/>
          </p:cNvSpPr>
          <p:nvPr>
            <p:ph type="body" idx="4294967295"/>
          </p:nvPr>
        </p:nvSpPr>
        <p:spPr>
          <a:xfrm>
            <a:off x="539675" y="1254200"/>
            <a:ext cx="2422500" cy="7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 smtClean="0">
                <a:solidFill>
                  <a:schemeClr val="lt1"/>
                </a:solidFill>
              </a:rPr>
              <a:t>Bourses nationales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53" name="Google Shape;153;p21"/>
          <p:cNvSpPr txBox="1">
            <a:spLocks noGrp="1"/>
          </p:cNvSpPr>
          <p:nvPr>
            <p:ph type="body" idx="4294967295"/>
          </p:nvPr>
        </p:nvSpPr>
        <p:spPr>
          <a:xfrm>
            <a:off x="3480453" y="1254158"/>
            <a:ext cx="5111700" cy="7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Clr>
                <a:schemeClr val="lt1"/>
              </a:buClr>
            </a:pPr>
            <a:r>
              <a:rPr lang="fr-FR" dirty="0">
                <a:solidFill>
                  <a:schemeClr val="lt1"/>
                </a:solidFill>
              </a:rPr>
              <a:t>Dépenses	</a:t>
            </a:r>
            <a:r>
              <a:rPr lang="fr-FR" dirty="0" smtClean="0">
                <a:solidFill>
                  <a:schemeClr val="lt1"/>
                </a:solidFill>
              </a:rPr>
              <a:t>xxx </a:t>
            </a:r>
            <a:r>
              <a:rPr lang="fr-FR" dirty="0">
                <a:solidFill>
                  <a:schemeClr val="lt1"/>
                </a:solidFill>
              </a:rPr>
              <a:t>€</a:t>
            </a:r>
          </a:p>
          <a:p>
            <a:pPr lvl="0">
              <a:buClr>
                <a:schemeClr val="lt1"/>
              </a:buClr>
            </a:pPr>
            <a:r>
              <a:rPr lang="fr-FR" dirty="0">
                <a:solidFill>
                  <a:schemeClr val="lt1"/>
                </a:solidFill>
              </a:rPr>
              <a:t>Recettes	</a:t>
            </a:r>
            <a:r>
              <a:rPr lang="fr-FR" dirty="0" smtClean="0">
                <a:solidFill>
                  <a:schemeClr val="lt1"/>
                </a:solidFill>
              </a:rPr>
              <a:t>xxx €</a:t>
            </a:r>
            <a:endParaRPr lang="fr-FR" dirty="0">
              <a:solidFill>
                <a:schemeClr val="lt1"/>
              </a:solidFill>
            </a:endParaRPr>
          </a:p>
        </p:txBody>
      </p:sp>
      <p:grpSp>
        <p:nvGrpSpPr>
          <p:cNvPr id="154" name="Google Shape;154;p21"/>
          <p:cNvGrpSpPr/>
          <p:nvPr/>
        </p:nvGrpSpPr>
        <p:grpSpPr>
          <a:xfrm>
            <a:off x="424825" y="2127339"/>
            <a:ext cx="8294360" cy="799416"/>
            <a:chOff x="424813" y="2075689"/>
            <a:chExt cx="8294360" cy="849900"/>
          </a:xfrm>
        </p:grpSpPr>
        <p:sp>
          <p:nvSpPr>
            <p:cNvPr id="155" name="Google Shape;155;p21"/>
            <p:cNvSpPr/>
            <p:nvPr/>
          </p:nvSpPr>
          <p:spPr>
            <a:xfrm>
              <a:off x="2927672" y="2075689"/>
              <a:ext cx="5791500" cy="849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1"/>
            <p:cNvSpPr/>
            <p:nvPr/>
          </p:nvSpPr>
          <p:spPr>
            <a:xfrm>
              <a:off x="424813" y="2075689"/>
              <a:ext cx="3055800" cy="849900"/>
            </a:xfrm>
            <a:prstGeom prst="homePlate">
              <a:avLst>
                <a:gd name="adj" fmla="val 26719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" name="Google Shape;157;p21"/>
          <p:cNvSpPr txBox="1">
            <a:spLocks noGrp="1"/>
          </p:cNvSpPr>
          <p:nvPr>
            <p:ph type="body" idx="4294967295"/>
          </p:nvPr>
        </p:nvSpPr>
        <p:spPr>
          <a:xfrm>
            <a:off x="539675" y="2127450"/>
            <a:ext cx="2422500" cy="7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 smtClean="0">
                <a:solidFill>
                  <a:schemeClr val="lt1"/>
                </a:solidFill>
              </a:rPr>
              <a:t>Plateforme technologique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58" name="Google Shape;158;p21"/>
          <p:cNvSpPr txBox="1">
            <a:spLocks noGrp="1"/>
          </p:cNvSpPr>
          <p:nvPr>
            <p:ph type="body" idx="4294967295"/>
          </p:nvPr>
        </p:nvSpPr>
        <p:spPr>
          <a:xfrm>
            <a:off x="3480453" y="2127465"/>
            <a:ext cx="5111700" cy="7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Clr>
                <a:schemeClr val="lt1"/>
              </a:buClr>
            </a:pPr>
            <a:r>
              <a:rPr lang="fr-FR" dirty="0">
                <a:solidFill>
                  <a:schemeClr val="lt1"/>
                </a:solidFill>
              </a:rPr>
              <a:t>Dépenses	</a:t>
            </a:r>
            <a:r>
              <a:rPr lang="fr-FR" dirty="0" smtClean="0">
                <a:solidFill>
                  <a:schemeClr val="lt1"/>
                </a:solidFill>
              </a:rPr>
              <a:t>xxx </a:t>
            </a:r>
            <a:r>
              <a:rPr lang="fr-FR" dirty="0">
                <a:solidFill>
                  <a:schemeClr val="lt1"/>
                </a:solidFill>
              </a:rPr>
              <a:t>€</a:t>
            </a:r>
          </a:p>
          <a:p>
            <a:pPr lvl="0">
              <a:buClr>
                <a:schemeClr val="lt1"/>
              </a:buClr>
            </a:pPr>
            <a:r>
              <a:rPr lang="fr-FR" dirty="0">
                <a:solidFill>
                  <a:schemeClr val="lt1"/>
                </a:solidFill>
              </a:rPr>
              <a:t>Recettes	</a:t>
            </a:r>
            <a:r>
              <a:rPr lang="fr-FR" dirty="0" smtClean="0">
                <a:solidFill>
                  <a:schemeClr val="lt1"/>
                </a:solidFill>
              </a:rPr>
              <a:t>xxx </a:t>
            </a:r>
            <a:r>
              <a:rPr lang="fr-FR" dirty="0">
                <a:solidFill>
                  <a:schemeClr val="lt1"/>
                </a:solidFill>
              </a:rPr>
              <a:t>€</a:t>
            </a:r>
          </a:p>
        </p:txBody>
      </p:sp>
      <p:grpSp>
        <p:nvGrpSpPr>
          <p:cNvPr id="159" name="Google Shape;159;p21"/>
          <p:cNvGrpSpPr/>
          <p:nvPr/>
        </p:nvGrpSpPr>
        <p:grpSpPr>
          <a:xfrm>
            <a:off x="424825" y="3000705"/>
            <a:ext cx="8294360" cy="799447"/>
            <a:chOff x="424813" y="2974405"/>
            <a:chExt cx="8294360" cy="849933"/>
          </a:xfrm>
        </p:grpSpPr>
        <p:sp>
          <p:nvSpPr>
            <p:cNvPr id="160" name="Google Shape;160;p21"/>
            <p:cNvSpPr/>
            <p:nvPr/>
          </p:nvSpPr>
          <p:spPr>
            <a:xfrm>
              <a:off x="2927672" y="2974438"/>
              <a:ext cx="5791500" cy="849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1"/>
            <p:cNvSpPr/>
            <p:nvPr/>
          </p:nvSpPr>
          <p:spPr>
            <a:xfrm>
              <a:off x="424813" y="2974405"/>
              <a:ext cx="3055800" cy="849900"/>
            </a:xfrm>
            <a:prstGeom prst="homePlate">
              <a:avLst>
                <a:gd name="adj" fmla="val 26719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" name="Google Shape;162;p21"/>
          <p:cNvSpPr txBox="1">
            <a:spLocks noGrp="1"/>
          </p:cNvSpPr>
          <p:nvPr>
            <p:ph type="body" idx="4294967295"/>
          </p:nvPr>
        </p:nvSpPr>
        <p:spPr>
          <a:xfrm>
            <a:off x="539675" y="3000775"/>
            <a:ext cx="2422500" cy="7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 smtClean="0">
                <a:solidFill>
                  <a:schemeClr val="lt1"/>
                </a:solidFill>
              </a:rPr>
              <a:t>Opérations en capital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63" name="Google Shape;163;p21"/>
          <p:cNvSpPr txBox="1">
            <a:spLocks noGrp="1"/>
          </p:cNvSpPr>
          <p:nvPr>
            <p:ph type="body" idx="4294967295"/>
          </p:nvPr>
        </p:nvSpPr>
        <p:spPr>
          <a:xfrm>
            <a:off x="3480453" y="3004317"/>
            <a:ext cx="5111700" cy="7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Clr>
                <a:schemeClr val="lt1"/>
              </a:buClr>
            </a:pPr>
            <a:r>
              <a:rPr lang="fr-FR" dirty="0">
                <a:solidFill>
                  <a:schemeClr val="lt1"/>
                </a:solidFill>
              </a:rPr>
              <a:t>Dépenses	</a:t>
            </a:r>
            <a:r>
              <a:rPr lang="fr-FR" dirty="0" smtClean="0">
                <a:solidFill>
                  <a:schemeClr val="lt1"/>
                </a:solidFill>
              </a:rPr>
              <a:t>xxx </a:t>
            </a:r>
            <a:r>
              <a:rPr lang="fr-FR" dirty="0">
                <a:solidFill>
                  <a:schemeClr val="lt1"/>
                </a:solidFill>
              </a:rPr>
              <a:t>€</a:t>
            </a:r>
          </a:p>
          <a:p>
            <a:pPr lvl="0">
              <a:buClr>
                <a:schemeClr val="lt1"/>
              </a:buClr>
            </a:pPr>
            <a:r>
              <a:rPr lang="fr-FR" dirty="0">
                <a:solidFill>
                  <a:schemeClr val="lt1"/>
                </a:solidFill>
              </a:rPr>
              <a:t>Recettes	</a:t>
            </a:r>
            <a:r>
              <a:rPr lang="fr-FR" dirty="0" smtClean="0">
                <a:solidFill>
                  <a:schemeClr val="lt1"/>
                </a:solidFill>
              </a:rPr>
              <a:t>xxx </a:t>
            </a:r>
            <a:r>
              <a:rPr lang="fr-FR" dirty="0">
                <a:solidFill>
                  <a:schemeClr val="lt1"/>
                </a:solidFill>
              </a:rPr>
              <a:t>€</a:t>
            </a:r>
          </a:p>
        </p:txBody>
      </p:sp>
      <p:grpSp>
        <p:nvGrpSpPr>
          <p:cNvPr id="164" name="Google Shape;164;p21"/>
          <p:cNvGrpSpPr/>
          <p:nvPr/>
        </p:nvGrpSpPr>
        <p:grpSpPr>
          <a:xfrm>
            <a:off x="424825" y="3870561"/>
            <a:ext cx="8294360" cy="799447"/>
            <a:chOff x="424813" y="3871259"/>
            <a:chExt cx="8294360" cy="849933"/>
          </a:xfrm>
        </p:grpSpPr>
        <p:sp>
          <p:nvSpPr>
            <p:cNvPr id="165" name="Google Shape;165;p21"/>
            <p:cNvSpPr/>
            <p:nvPr/>
          </p:nvSpPr>
          <p:spPr>
            <a:xfrm>
              <a:off x="2927672" y="3871292"/>
              <a:ext cx="5791500" cy="849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1"/>
            <p:cNvSpPr/>
            <p:nvPr/>
          </p:nvSpPr>
          <p:spPr>
            <a:xfrm>
              <a:off x="424813" y="3871259"/>
              <a:ext cx="3055800" cy="849900"/>
            </a:xfrm>
            <a:prstGeom prst="homePlate">
              <a:avLst>
                <a:gd name="adj" fmla="val 26719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" name="Google Shape;162;p21"/>
          <p:cNvSpPr txBox="1">
            <a:spLocks/>
          </p:cNvSpPr>
          <p:nvPr/>
        </p:nvSpPr>
        <p:spPr>
          <a:xfrm>
            <a:off x="539675" y="3870561"/>
            <a:ext cx="2422500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indent="0">
              <a:lnSpc>
                <a:spcPct val="100000"/>
              </a:lnSpc>
              <a:buFont typeface="Average"/>
              <a:buNone/>
            </a:pPr>
            <a:r>
              <a:rPr lang="fr-FR" dirty="0" smtClean="0">
                <a:solidFill>
                  <a:schemeClr val="lt1"/>
                </a:solidFill>
              </a:rPr>
              <a:t>Totaux</a:t>
            </a:r>
            <a:endParaRPr lang="fr-FR" dirty="0">
              <a:solidFill>
                <a:schemeClr val="lt1"/>
              </a:solidFill>
            </a:endParaRPr>
          </a:p>
        </p:txBody>
      </p:sp>
      <p:sp>
        <p:nvSpPr>
          <p:cNvPr id="27" name="Google Shape;163;p21"/>
          <p:cNvSpPr txBox="1">
            <a:spLocks/>
          </p:cNvSpPr>
          <p:nvPr/>
        </p:nvSpPr>
        <p:spPr>
          <a:xfrm>
            <a:off x="3488484" y="3857213"/>
            <a:ext cx="5111700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>
              <a:buClr>
                <a:schemeClr val="lt1"/>
              </a:buClr>
            </a:pPr>
            <a:r>
              <a:rPr lang="fr-FR" dirty="0" smtClean="0">
                <a:solidFill>
                  <a:schemeClr val="lt1"/>
                </a:solidFill>
              </a:rPr>
              <a:t>Dépenses	00,00 €</a:t>
            </a:r>
          </a:p>
          <a:p>
            <a:pPr>
              <a:buClr>
                <a:schemeClr val="lt1"/>
              </a:buClr>
            </a:pPr>
            <a:r>
              <a:rPr lang="fr-FR" dirty="0" smtClean="0">
                <a:solidFill>
                  <a:schemeClr val="lt1"/>
                </a:solidFill>
              </a:rPr>
              <a:t>Recettes	00,00 €</a:t>
            </a:r>
            <a:endParaRPr lang="fr-FR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45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 build="p"/>
      <p:bldP spid="153" grpId="0" build="p"/>
      <p:bldP spid="157" grpId="0" build="p"/>
      <p:bldP spid="158" grpId="0" build="p"/>
      <p:bldP spid="162" grpId="0" build="p"/>
      <p:bldP spid="163" grpId="0" build="p"/>
      <p:bldP spid="23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6;p17"/>
          <p:cNvSpPr txBox="1">
            <a:spLocks noGrp="1"/>
          </p:cNvSpPr>
          <p:nvPr>
            <p:ph type="title"/>
          </p:nvPr>
        </p:nvSpPr>
        <p:spPr>
          <a:xfrm>
            <a:off x="0" y="0"/>
            <a:ext cx="4236479" cy="23708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 smtClean="0"/>
              <a:t>Merci de votre attention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0160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 smtClean="0"/>
              <a:t>Généralités 1</a:t>
            </a:r>
            <a:endParaRPr dirty="0"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None/>
            </a:pPr>
            <a:r>
              <a:rPr lang="fr-FR" sz="1600" b="1" kern="100" dirty="0" smtClean="0">
                <a:latin typeface="Bookman Old Style" panose="02050604050505020204" pitchFamily="18" charset="0"/>
                <a:ea typeface="NSimSun" panose="02010609030101010101" pitchFamily="49" charset="-122"/>
                <a:cs typeface="Mangal"/>
              </a:rPr>
              <a:t>Qu’est-ce </a:t>
            </a:r>
            <a:r>
              <a:rPr lang="fr-FR" sz="1600" b="1" kern="100" dirty="0">
                <a:latin typeface="Bookman Old Style" panose="02050604050505020204" pitchFamily="18" charset="0"/>
                <a:ea typeface="NSimSun" panose="02010609030101010101" pitchFamily="49" charset="-122"/>
                <a:cs typeface="Mangal"/>
              </a:rPr>
              <a:t>que le budget </a:t>
            </a:r>
            <a:r>
              <a:rPr lang="fr-FR" sz="1600" b="1" kern="100" dirty="0" smtClean="0">
                <a:latin typeface="Bookman Old Style" panose="02050604050505020204" pitchFamily="18" charset="0"/>
                <a:ea typeface="NSimSun" panose="02010609030101010101" pitchFamily="49" charset="-122"/>
                <a:cs typeface="Mangal"/>
              </a:rPr>
              <a:t>(art R 421 du code de l’éducation) ?</a:t>
            </a:r>
            <a:endParaRPr lang="fr-FR" sz="1600" kern="100" dirty="0">
              <a:latin typeface="Liberation Serif;Times New Roma"/>
              <a:ea typeface="NSimSun" panose="02010609030101010101" pitchFamily="49" charset="-122"/>
              <a:cs typeface="Mangal"/>
            </a:endParaRPr>
          </a:p>
          <a:p>
            <a:pPr marL="0" indent="0" algn="just">
              <a:buNone/>
            </a:pPr>
            <a:r>
              <a:rPr lang="fr-FR" sz="1600" kern="100" dirty="0" smtClean="0">
                <a:latin typeface="Bookman Old Style" panose="02050604050505020204" pitchFamily="18" charset="0"/>
                <a:ea typeface="NSimSun" panose="02010609030101010101" pitchFamily="49" charset="-122"/>
                <a:cs typeface="Mangal"/>
              </a:rPr>
              <a:t>C’est l’ensemble des </a:t>
            </a:r>
            <a:r>
              <a:rPr lang="fr-FR" sz="1600" kern="100" dirty="0">
                <a:latin typeface="Bookman Old Style" panose="02050604050505020204" pitchFamily="18" charset="0"/>
                <a:ea typeface="NSimSun" panose="02010609030101010101" pitchFamily="49" charset="-122"/>
                <a:cs typeface="Mangal"/>
              </a:rPr>
              <a:t>prévisions des recettes et des dépenses du lycée du 1</a:t>
            </a:r>
            <a:r>
              <a:rPr lang="fr-FR" sz="1600" kern="100" baseline="30000" dirty="0">
                <a:latin typeface="Bookman Old Style" panose="02050604050505020204" pitchFamily="18" charset="0"/>
                <a:ea typeface="NSimSun" panose="02010609030101010101" pitchFamily="49" charset="-122"/>
                <a:cs typeface="Mangal"/>
              </a:rPr>
              <a:t>er</a:t>
            </a:r>
            <a:r>
              <a:rPr lang="fr-FR" sz="1600" kern="100" dirty="0">
                <a:latin typeface="Bookman Old Style" panose="02050604050505020204" pitchFamily="18" charset="0"/>
                <a:ea typeface="NSimSun" panose="02010609030101010101" pitchFamily="49" charset="-122"/>
                <a:cs typeface="Mangal"/>
              </a:rPr>
              <a:t> janvier au 31 décembre 2023. Le budget est à la fois :</a:t>
            </a:r>
          </a:p>
          <a:p>
            <a:pPr marL="0" indent="0" algn="just">
              <a:buNone/>
            </a:pPr>
            <a:r>
              <a:rPr lang="fr-FR" sz="1600" kern="100" dirty="0" smtClean="0">
                <a:latin typeface="Bookman Old Style" panose="02050604050505020204" pitchFamily="18" charset="0"/>
                <a:ea typeface="NSimSun" panose="02010609030101010101" pitchFamily="49" charset="-122"/>
                <a:cs typeface="Mangal"/>
              </a:rPr>
              <a:t>- un </a:t>
            </a:r>
            <a:r>
              <a:rPr lang="fr-FR" sz="1600" kern="100" dirty="0">
                <a:latin typeface="Bookman Old Style" panose="02050604050505020204" pitchFamily="18" charset="0"/>
                <a:ea typeface="NSimSun" panose="02010609030101010101" pitchFamily="49" charset="-122"/>
                <a:cs typeface="Mangal"/>
              </a:rPr>
              <a:t>acte administratif et politique qui retrace les objectifs </a:t>
            </a:r>
            <a:r>
              <a:rPr lang="fr-FR" sz="1600" kern="100" dirty="0" smtClean="0">
                <a:latin typeface="Bookman Old Style" panose="02050604050505020204" pitchFamily="18" charset="0"/>
                <a:ea typeface="NSimSun" panose="02010609030101010101" pitchFamily="49" charset="-122"/>
                <a:cs typeface="Mangal"/>
              </a:rPr>
              <a:t>du lycée Rascol</a:t>
            </a:r>
            <a:endParaRPr lang="fr-FR" sz="1600" kern="100" dirty="0">
              <a:latin typeface="Bookman Old Style" panose="02050604050505020204" pitchFamily="18" charset="0"/>
              <a:ea typeface="NSimSun" panose="02010609030101010101" pitchFamily="49" charset="-122"/>
              <a:cs typeface="Mangal"/>
            </a:endParaRPr>
          </a:p>
          <a:p>
            <a:pPr marL="0" indent="0" algn="just">
              <a:buNone/>
            </a:pPr>
            <a:r>
              <a:rPr lang="fr-FR" sz="1600" kern="100" dirty="0" smtClean="0">
                <a:latin typeface="Bookman Old Style" panose="02050604050505020204" pitchFamily="18" charset="0"/>
                <a:ea typeface="NSimSun" panose="02010609030101010101" pitchFamily="49" charset="-122"/>
                <a:cs typeface="Mangal"/>
              </a:rPr>
              <a:t>- un </a:t>
            </a:r>
            <a:r>
              <a:rPr lang="fr-FR" sz="1600" kern="100" dirty="0">
                <a:latin typeface="Bookman Old Style" panose="02050604050505020204" pitchFamily="18" charset="0"/>
                <a:ea typeface="NSimSun" panose="02010609030101010101" pitchFamily="49" charset="-122"/>
                <a:cs typeface="Mangal"/>
              </a:rPr>
              <a:t>acte financier qui prévoit et autorise les recettes et les </a:t>
            </a:r>
            <a:r>
              <a:rPr lang="fr-FR" sz="1600" kern="100" dirty="0" smtClean="0">
                <a:latin typeface="Bookman Old Style" panose="02050604050505020204" pitchFamily="18" charset="0"/>
                <a:ea typeface="NSimSun" panose="02010609030101010101" pitchFamily="49" charset="-122"/>
                <a:cs typeface="Mangal"/>
              </a:rPr>
              <a:t>dépenses</a:t>
            </a:r>
          </a:p>
          <a:p>
            <a:pPr marL="0" indent="0" algn="just">
              <a:buNone/>
            </a:pPr>
            <a:r>
              <a:rPr lang="fr-FR" sz="1600" b="1" kern="100" dirty="0">
                <a:latin typeface="Bookman Old Style" panose="02050604050505020204" pitchFamily="18" charset="0"/>
                <a:ea typeface="NSimSun" panose="02010609030101010101" pitchFamily="49" charset="-122"/>
                <a:cs typeface="Mangal"/>
              </a:rPr>
              <a:t> </a:t>
            </a:r>
            <a:endParaRPr lang="fr-FR" sz="1600" kern="100" dirty="0" smtClean="0">
              <a:latin typeface="Liberation Serif;Times New Roma"/>
              <a:ea typeface="NSimSun" panose="02010609030101010101" pitchFamily="49" charset="-122"/>
              <a:cs typeface="Mangal"/>
            </a:endParaRPr>
          </a:p>
          <a:p>
            <a:pPr marL="0" indent="0" algn="just">
              <a:buNone/>
            </a:pPr>
            <a:r>
              <a:rPr lang="fr-FR" sz="1600" b="1" kern="100" dirty="0" smtClean="0">
                <a:latin typeface="Bookman Old Style" panose="02050604050505020204" pitchFamily="18" charset="0"/>
                <a:ea typeface="NSimSun" panose="02010609030101010101" pitchFamily="49" charset="-122"/>
                <a:cs typeface="Mangal"/>
              </a:rPr>
              <a:t>Pourquoi </a:t>
            </a:r>
            <a:r>
              <a:rPr lang="fr-FR" sz="1600" b="1" kern="100" dirty="0">
                <a:latin typeface="Bookman Old Style" panose="02050604050505020204" pitchFamily="18" charset="0"/>
                <a:ea typeface="NSimSun" panose="02010609030101010101" pitchFamily="49" charset="-122"/>
                <a:cs typeface="Mangal"/>
              </a:rPr>
              <a:t>faut-il un budget ?</a:t>
            </a:r>
            <a:endParaRPr lang="fr-FR" sz="1600" kern="100" dirty="0">
              <a:latin typeface="Liberation Serif;Times New Roma"/>
              <a:ea typeface="NSimSun" panose="02010609030101010101" pitchFamily="49" charset="-122"/>
              <a:cs typeface="Mangal"/>
            </a:endParaRPr>
          </a:p>
          <a:p>
            <a:pPr marL="0" indent="0" algn="just">
              <a:buNone/>
            </a:pPr>
            <a:r>
              <a:rPr lang="fr-FR" sz="1600" kern="100" dirty="0" smtClean="0">
                <a:latin typeface="Bookman Old Style" panose="02050604050505020204" pitchFamily="18" charset="0"/>
                <a:ea typeface="NSimSun" panose="02010609030101010101" pitchFamily="49" charset="-122"/>
                <a:cs typeface="Mangal"/>
              </a:rPr>
              <a:t>Le </a:t>
            </a:r>
            <a:r>
              <a:rPr lang="fr-FR" sz="1600" kern="100" dirty="0">
                <a:latin typeface="Bookman Old Style" panose="02050604050505020204" pitchFamily="18" charset="0"/>
                <a:ea typeface="NSimSun" panose="02010609030101010101" pitchFamily="49" charset="-122"/>
                <a:cs typeface="Mangal"/>
              </a:rPr>
              <a:t>lycée est autonome et doit gérer ses dépenses et ses recettes pour ne pas être en déficit ou faire de bénéfices</a:t>
            </a:r>
            <a:r>
              <a:rPr lang="fr-FR" sz="1600" kern="100" dirty="0" smtClean="0">
                <a:latin typeface="Bookman Old Style" panose="02050604050505020204" pitchFamily="18" charset="0"/>
                <a:ea typeface="NSimSun" panose="02010609030101010101" pitchFamily="49" charset="-122"/>
                <a:cs typeface="Mangal"/>
              </a:rPr>
              <a:t>.</a:t>
            </a:r>
          </a:p>
          <a:p>
            <a:pPr marL="0" indent="0" algn="just">
              <a:buNone/>
            </a:pPr>
            <a:r>
              <a:rPr lang="fr-FR" sz="1600" kern="100" dirty="0" smtClean="0">
                <a:latin typeface="Bookman Old Style" panose="02050604050505020204" pitchFamily="18" charset="0"/>
                <a:ea typeface="NSimSun" panose="02010609030101010101" pitchFamily="49" charset="-122"/>
                <a:cs typeface="Mangal"/>
              </a:rPr>
              <a:t>Le budget permet de prévoir les </a:t>
            </a:r>
            <a:r>
              <a:rPr lang="fr-FR" sz="1600" kern="100" dirty="0">
                <a:latin typeface="Bookman Old Style" panose="02050604050505020204" pitchFamily="18" charset="0"/>
                <a:ea typeface="NSimSun" panose="02010609030101010101" pitchFamily="49" charset="-122"/>
                <a:cs typeface="Mangal"/>
              </a:rPr>
              <a:t>dépenses et les recettes, les financements des </a:t>
            </a:r>
            <a:r>
              <a:rPr lang="fr-FR" sz="1600" kern="100" dirty="0" smtClean="0">
                <a:latin typeface="Bookman Old Style" panose="02050604050505020204" pitchFamily="18" charset="0"/>
                <a:ea typeface="NSimSun" panose="02010609030101010101" pitchFamily="49" charset="-122"/>
                <a:cs typeface="Mangal"/>
              </a:rPr>
              <a:t>projets, assurer l’équilibre des recettes et des dépenses.</a:t>
            </a:r>
            <a:endParaRPr lang="fr-FR" sz="1600" kern="100" dirty="0">
              <a:effectLst/>
              <a:latin typeface="Liberation Serif;Times New Roma"/>
              <a:ea typeface="NSimSun" panose="02010609030101010101" pitchFamily="49" charset="-122"/>
              <a:cs typeface="Lucida Sans" panose="020B06020305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 smtClean="0"/>
              <a:t>Généralités 2</a:t>
            </a:r>
            <a:endParaRPr dirty="0"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buNone/>
            </a:pPr>
            <a:r>
              <a:rPr lang="fr-FR" sz="1600" b="1" kern="100" dirty="0" smtClean="0">
                <a:latin typeface="Bookman Old Style" panose="02050604050505020204" pitchFamily="18" charset="0"/>
                <a:ea typeface="NSimSun" panose="02010609030101010101" pitchFamily="49" charset="-122"/>
                <a:cs typeface="Mangal"/>
              </a:rPr>
              <a:t>Comment </a:t>
            </a:r>
            <a:r>
              <a:rPr lang="fr-FR" sz="1600" b="1" kern="100" dirty="0">
                <a:latin typeface="Bookman Old Style" panose="02050604050505020204" pitchFamily="18" charset="0"/>
                <a:ea typeface="NSimSun" panose="02010609030101010101" pitchFamily="49" charset="-122"/>
                <a:cs typeface="Mangal"/>
              </a:rPr>
              <a:t>se présente le budget ?</a:t>
            </a:r>
            <a:endParaRPr lang="fr-FR" sz="1600" kern="100" dirty="0">
              <a:latin typeface="Liberation Serif;Times New Roma"/>
              <a:ea typeface="NSimSun" panose="02010609030101010101" pitchFamily="49" charset="-122"/>
              <a:cs typeface="Mangal"/>
            </a:endParaRPr>
          </a:p>
          <a:p>
            <a:pPr marL="0" indent="0" algn="just">
              <a:buNone/>
            </a:pPr>
            <a:r>
              <a:rPr lang="fr-FR" sz="1600" kern="100" dirty="0" smtClean="0">
                <a:latin typeface="Bookman Old Style" panose="020506040505050202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Le </a:t>
            </a:r>
            <a:r>
              <a:rPr lang="fr-FR" sz="1600" kern="100" dirty="0">
                <a:latin typeface="Bookman Old Style" panose="020506040505050202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budget est divisé en sept parties appelées des services et chaque partie et divisée en sous parties appelées des activités. Les annexes du budget visent à compléter l’information des </a:t>
            </a:r>
            <a:r>
              <a:rPr lang="fr-FR" sz="1600" kern="100" dirty="0" smtClean="0">
                <a:latin typeface="Bookman Old Style" panose="020506040505050202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administrateurs.</a:t>
            </a:r>
          </a:p>
          <a:p>
            <a:pPr marL="0" indent="0" algn="just">
              <a:buNone/>
            </a:pPr>
            <a:endParaRPr lang="fr-FR" sz="1600" kern="100" dirty="0">
              <a:effectLst/>
              <a:latin typeface="Bookman Old Style" panose="02050604050505020204" pitchFamily="18" charset="0"/>
              <a:ea typeface="NSimSun" panose="02010609030101010101" pitchFamily="49" charset="-122"/>
              <a:cs typeface="Lucida Sans" panose="020B0602030504020204" pitchFamily="34" charset="0"/>
            </a:endParaRPr>
          </a:p>
          <a:p>
            <a:pPr marL="0" lvl="0" indent="0" algn="just">
              <a:buNone/>
            </a:pPr>
            <a:r>
              <a:rPr lang="fr-FR" sz="1600" b="1" kern="100" dirty="0">
                <a:latin typeface="Bookman Old Style" panose="02050604050505020204" pitchFamily="18" charset="0"/>
                <a:ea typeface="NSimSun" panose="02010609030101010101" pitchFamily="49" charset="-122"/>
                <a:cs typeface="Mangal"/>
              </a:rPr>
              <a:t>Qui prépare le budget ?</a:t>
            </a:r>
            <a:endParaRPr lang="fr-FR" sz="1600" kern="100" dirty="0">
              <a:latin typeface="Liberation Serif;Times New Roma"/>
              <a:ea typeface="NSimSun" panose="02010609030101010101" pitchFamily="49" charset="-122"/>
              <a:cs typeface="Mangal"/>
            </a:endParaRPr>
          </a:p>
          <a:p>
            <a:pPr marL="0" indent="0" algn="just">
              <a:buNone/>
            </a:pPr>
            <a:r>
              <a:rPr lang="fr-FR" sz="1600" kern="100" dirty="0" smtClean="0">
                <a:latin typeface="Bookman Old Style" panose="020506040505050202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La </a:t>
            </a:r>
            <a:r>
              <a:rPr lang="fr-FR" sz="1600" kern="100" dirty="0">
                <a:latin typeface="Bookman Old Style" panose="020506040505050202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proviseure et les services.</a:t>
            </a:r>
            <a:endParaRPr lang="fr-FR" sz="1600" kern="100" dirty="0">
              <a:latin typeface="Liberation Serif;Times New Roma"/>
              <a:ea typeface="NSimSun" panose="02010609030101010101" pitchFamily="49" charset="-122"/>
              <a:cs typeface="Lucida Sans" panose="020B0602030504020204" pitchFamily="34" charset="0"/>
            </a:endParaRPr>
          </a:p>
          <a:p>
            <a:pPr marL="0" lvl="0" indent="0" algn="just">
              <a:buNone/>
            </a:pPr>
            <a:endParaRPr lang="fr-FR" sz="1600" b="1" kern="100" dirty="0" smtClean="0">
              <a:latin typeface="Bookman Old Style" panose="02050604050505020204" pitchFamily="18" charset="0"/>
              <a:ea typeface="NSimSun" panose="02010609030101010101" pitchFamily="49" charset="-122"/>
              <a:cs typeface="Mangal"/>
            </a:endParaRPr>
          </a:p>
          <a:p>
            <a:pPr marL="0" lvl="0" indent="0" algn="just">
              <a:buNone/>
            </a:pPr>
            <a:r>
              <a:rPr lang="fr-FR" sz="1600" b="1" kern="100" dirty="0" smtClean="0">
                <a:latin typeface="Bookman Old Style" panose="02050604050505020204" pitchFamily="18" charset="0"/>
                <a:ea typeface="NSimSun" panose="02010609030101010101" pitchFamily="49" charset="-122"/>
                <a:cs typeface="Mangal"/>
              </a:rPr>
              <a:t>Quel </a:t>
            </a:r>
            <a:r>
              <a:rPr lang="fr-FR" sz="1600" b="1" kern="100" dirty="0">
                <a:latin typeface="Bookman Old Style" panose="02050604050505020204" pitchFamily="18" charset="0"/>
                <a:ea typeface="NSimSun" panose="02010609030101010101" pitchFamily="49" charset="-122"/>
                <a:cs typeface="Mangal"/>
              </a:rPr>
              <a:t>est le rôle du conseil d’administration ?</a:t>
            </a:r>
            <a:endParaRPr lang="fr-FR" sz="1600" kern="100" dirty="0">
              <a:latin typeface="Liberation Serif;Times New Roma"/>
              <a:ea typeface="NSimSun" panose="02010609030101010101" pitchFamily="49" charset="-122"/>
              <a:cs typeface="Mangal"/>
            </a:endParaRPr>
          </a:p>
          <a:p>
            <a:pPr marL="0" indent="0" algn="just">
              <a:buNone/>
            </a:pPr>
            <a:r>
              <a:rPr lang="fr-FR" sz="1600" kern="100" dirty="0" smtClean="0">
                <a:latin typeface="Bookman Old Style" panose="020506040505050202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Les administrateurs s’assurent que le budget est compréhensible, conforme au projet d’établissement, aux besoins et aux objectifs du lycée.</a:t>
            </a:r>
          </a:p>
          <a:p>
            <a:pPr marL="0" indent="0" algn="just">
              <a:buNone/>
            </a:pPr>
            <a:r>
              <a:rPr lang="fr-FR" sz="1600" kern="100" dirty="0" smtClean="0">
                <a:latin typeface="Bookman Old Style" panose="020506040505050202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Les </a:t>
            </a:r>
            <a:r>
              <a:rPr lang="fr-FR" sz="1600" kern="100" dirty="0">
                <a:latin typeface="Bookman Old Style" panose="020506040505050202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administrateurs se </a:t>
            </a:r>
            <a:r>
              <a:rPr lang="fr-FR" sz="1600" kern="100" dirty="0" smtClean="0">
                <a:latin typeface="Bookman Old Style" panose="020506040505050202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prononcent </a:t>
            </a:r>
            <a:r>
              <a:rPr lang="fr-FR" sz="1600" kern="100" dirty="0">
                <a:latin typeface="Bookman Old Style" panose="020506040505050202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sur le montant </a:t>
            </a:r>
            <a:r>
              <a:rPr lang="fr-FR" sz="1600" kern="100" dirty="0" smtClean="0">
                <a:latin typeface="Bookman Old Style" panose="020506040505050202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des crédits </a:t>
            </a:r>
            <a:r>
              <a:rPr lang="fr-FR" sz="1600" kern="100" dirty="0">
                <a:latin typeface="Bookman Old Style" panose="020506040505050202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ouverts par </a:t>
            </a:r>
            <a:r>
              <a:rPr lang="fr-FR" sz="1600" kern="100" dirty="0" smtClean="0">
                <a:latin typeface="Bookman Old Style" panose="020506040505050202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service par un vote qui fait l’objet d’une délibération.</a:t>
            </a:r>
            <a:endParaRPr lang="fr-FR" sz="1600" kern="100" dirty="0">
              <a:latin typeface="Liberation Serif;Times New Roma"/>
              <a:ea typeface="NSimSun" panose="02010609030101010101" pitchFamily="49" charset="-122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35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 smtClean="0"/>
              <a:t>Généralités 3</a:t>
            </a:r>
            <a:endParaRPr dirty="0"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buNone/>
            </a:pPr>
            <a:r>
              <a:rPr lang="fr-FR" sz="1600" b="1" kern="100" dirty="0">
                <a:latin typeface="Bookman Old Style" panose="02050604050505020204" pitchFamily="18" charset="0"/>
                <a:ea typeface="NSimSun" panose="02010609030101010101" pitchFamily="49" charset="-122"/>
                <a:cs typeface="Mangal"/>
              </a:rPr>
              <a:t>Quand le budget est-il voté ?</a:t>
            </a:r>
            <a:endParaRPr lang="fr-FR" sz="1600" kern="100" dirty="0">
              <a:latin typeface="Liberation Serif;Times New Roma"/>
              <a:ea typeface="NSimSun" panose="02010609030101010101" pitchFamily="49" charset="-122"/>
              <a:cs typeface="Mangal"/>
            </a:endParaRPr>
          </a:p>
          <a:p>
            <a:pPr marL="0" indent="0" algn="just">
              <a:buNone/>
            </a:pPr>
            <a:r>
              <a:rPr lang="fr-FR" sz="1600" kern="100" dirty="0">
                <a:latin typeface="Bookman Old Style" panose="020506040505050202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Le budget est voté au mois de novembre. Il peut être modifié au cours de </a:t>
            </a:r>
            <a:r>
              <a:rPr lang="fr-FR" sz="1600" kern="100" dirty="0" smtClean="0">
                <a:latin typeface="Bookman Old Style" panose="020506040505050202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l’année par des décisions budgétaires modificatives.</a:t>
            </a:r>
            <a:endParaRPr lang="fr-FR" sz="1600" kern="100" dirty="0">
              <a:latin typeface="Liberation Serif;Times New Roma"/>
              <a:ea typeface="NSimSun" panose="02010609030101010101" pitchFamily="49" charset="-122"/>
              <a:cs typeface="Lucida Sans" panose="020B0602030504020204" pitchFamily="34" charset="0"/>
            </a:endParaRPr>
          </a:p>
          <a:p>
            <a:pPr marL="0" indent="0" algn="just">
              <a:buNone/>
            </a:pPr>
            <a:endParaRPr lang="fr-FR" sz="1600" kern="100" dirty="0">
              <a:effectLst/>
              <a:latin typeface="Bookman Old Style" panose="02050604050505020204" pitchFamily="18" charset="0"/>
              <a:ea typeface="NSimSun" panose="02010609030101010101" pitchFamily="49" charset="-122"/>
              <a:cs typeface="Lucida Sans" panose="020B0602030504020204" pitchFamily="34" charset="0"/>
            </a:endParaRPr>
          </a:p>
          <a:p>
            <a:pPr marL="0" lvl="0" indent="0" algn="just">
              <a:buNone/>
            </a:pPr>
            <a:r>
              <a:rPr lang="fr-FR" sz="1600" b="1" kern="100" dirty="0" smtClean="0">
                <a:latin typeface="Bookman Old Style" panose="02050604050505020204" pitchFamily="18" charset="0"/>
                <a:ea typeface="NSimSun" panose="02010609030101010101" pitchFamily="49" charset="-122"/>
                <a:cs typeface="Mangal"/>
              </a:rPr>
              <a:t>Qui contrôle le budget </a:t>
            </a:r>
            <a:r>
              <a:rPr lang="fr-FR" sz="1600" b="1" kern="100" dirty="0">
                <a:latin typeface="Bookman Old Style" panose="02050604050505020204" pitchFamily="18" charset="0"/>
                <a:ea typeface="NSimSun" panose="02010609030101010101" pitchFamily="49" charset="-122"/>
                <a:cs typeface="Mangal"/>
              </a:rPr>
              <a:t> ?</a:t>
            </a:r>
            <a:endParaRPr lang="fr-FR" sz="1600" kern="100" dirty="0">
              <a:latin typeface="Liberation Serif;Times New Roma"/>
              <a:ea typeface="NSimSun" panose="02010609030101010101" pitchFamily="49" charset="-122"/>
              <a:cs typeface="Mangal"/>
            </a:endParaRPr>
          </a:p>
          <a:p>
            <a:pPr marL="0" indent="0" algn="just">
              <a:buNone/>
            </a:pPr>
            <a:r>
              <a:rPr lang="fr-FR" sz="1600" kern="100" dirty="0" smtClean="0">
                <a:latin typeface="Bookman Old Style" panose="020506040505050202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Les services du rectorat et de la région Occitanie.</a:t>
            </a:r>
          </a:p>
          <a:p>
            <a:pPr marL="0" indent="0" algn="just">
              <a:buNone/>
            </a:pPr>
            <a:endParaRPr lang="fr-FR" sz="1600" b="1" kern="100" dirty="0" smtClean="0">
              <a:latin typeface="Bookman Old Style" panose="02050604050505020204" pitchFamily="18" charset="0"/>
              <a:ea typeface="NSimSun" panose="02010609030101010101" pitchFamily="49" charset="-122"/>
              <a:cs typeface="Mangal"/>
            </a:endParaRPr>
          </a:p>
          <a:p>
            <a:pPr marL="0" lvl="0" indent="0" algn="just">
              <a:buNone/>
            </a:pPr>
            <a:r>
              <a:rPr lang="fr-FR" sz="1600" b="1" kern="100" dirty="0" smtClean="0">
                <a:latin typeface="Bookman Old Style" panose="02050604050505020204" pitchFamily="18" charset="0"/>
                <a:ea typeface="NSimSun" panose="02010609030101010101" pitchFamily="49" charset="-122"/>
                <a:cs typeface="Mangal"/>
              </a:rPr>
              <a:t>Qui met en œuvre le budget</a:t>
            </a:r>
            <a:r>
              <a:rPr lang="fr-FR" sz="1600" b="1" kern="100" dirty="0">
                <a:latin typeface="Bookman Old Style" panose="02050604050505020204" pitchFamily="18" charset="0"/>
                <a:ea typeface="NSimSun" panose="02010609030101010101" pitchFamily="49" charset="-122"/>
                <a:cs typeface="Mangal"/>
              </a:rPr>
              <a:t> ?</a:t>
            </a:r>
            <a:endParaRPr lang="fr-FR" sz="1600" kern="100" dirty="0">
              <a:latin typeface="Liberation Serif;Times New Roma"/>
              <a:ea typeface="NSimSun" panose="02010609030101010101" pitchFamily="49" charset="-122"/>
              <a:cs typeface="Mangal"/>
            </a:endParaRPr>
          </a:p>
          <a:p>
            <a:pPr marL="0" indent="0" algn="just">
              <a:buNone/>
            </a:pPr>
            <a:r>
              <a:rPr lang="fr-FR" sz="1600" kern="100" dirty="0" smtClean="0">
                <a:latin typeface="Bookman Old Style" panose="020506040505050202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La cheffe d’établissement engage les dépenses et constate les recettes</a:t>
            </a:r>
          </a:p>
          <a:p>
            <a:pPr marL="0" indent="0" algn="just">
              <a:buNone/>
            </a:pPr>
            <a:endParaRPr lang="fr-FR" sz="1600" kern="100" dirty="0">
              <a:latin typeface="Bookman Old Style" panose="02050604050505020204" pitchFamily="18" charset="0"/>
              <a:ea typeface="NSimSun" panose="02010609030101010101" pitchFamily="49" charset="-122"/>
              <a:cs typeface="Lucida Sans" panose="020B0602030504020204" pitchFamily="34" charset="0"/>
            </a:endParaRPr>
          </a:p>
          <a:p>
            <a:pPr marL="0" indent="0" algn="just">
              <a:buNone/>
            </a:pPr>
            <a:r>
              <a:rPr lang="fr-FR" sz="1600" b="1" kern="100" dirty="0" smtClean="0">
                <a:latin typeface="Bookman Old Style" panose="020506040505050202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Quand fait on le bilan du budget ?</a:t>
            </a:r>
          </a:p>
          <a:p>
            <a:pPr marL="0" indent="0" algn="just">
              <a:buNone/>
            </a:pPr>
            <a:r>
              <a:rPr lang="fr-FR" sz="1600" kern="100" dirty="0" smtClean="0">
                <a:latin typeface="Bookman Old Style" panose="020506040505050202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Au moment du compte financier : mars 2024</a:t>
            </a:r>
            <a:endParaRPr lang="fr-FR" sz="1600" kern="100" dirty="0">
              <a:latin typeface="Liberation Serif;Times New Roma"/>
              <a:ea typeface="NSimSun" panose="02010609030101010101" pitchFamily="49" charset="-122"/>
              <a:cs typeface="Lucida Sans" panose="020B0602030504020204" pitchFamily="34" charset="0"/>
            </a:endParaRPr>
          </a:p>
          <a:p>
            <a:pPr marL="90170" algn="just"/>
            <a:endParaRPr lang="fr-FR" sz="1600" kern="100" dirty="0" smtClean="0">
              <a:latin typeface="Liberation Serif;Times New Roma"/>
              <a:ea typeface="NSimSun" panose="02010609030101010101" pitchFamily="49" charset="-122"/>
              <a:cs typeface="Lucida Sans" panose="020B0602030504020204" pitchFamily="34" charset="0"/>
            </a:endParaRPr>
          </a:p>
          <a:p>
            <a:pPr marL="0" indent="0" algn="just">
              <a:buNone/>
            </a:pPr>
            <a:endParaRPr lang="fr-FR" sz="1600" kern="100" dirty="0">
              <a:effectLst/>
              <a:latin typeface="Liberation Serif;Times New Roma"/>
              <a:ea typeface="NSimSun" panose="02010609030101010101" pitchFamily="49" charset="-122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8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3" name="Google Shape;173;p22"/>
          <p:cNvGraphicFramePr/>
          <p:nvPr>
            <p:extLst>
              <p:ext uri="{D42A27DB-BD31-4B8C-83A1-F6EECF244321}">
                <p14:modId xmlns:p14="http://schemas.microsoft.com/office/powerpoint/2010/main" val="572909137"/>
              </p:ext>
            </p:extLst>
          </p:nvPr>
        </p:nvGraphicFramePr>
        <p:xfrm>
          <a:off x="409973" y="1241912"/>
          <a:ext cx="8239764" cy="3300410"/>
        </p:xfrm>
        <a:graphic>
          <a:graphicData uri="http://schemas.openxmlformats.org/drawingml/2006/table">
            <a:tbl>
              <a:tblPr>
                <a:noFill/>
                <a:tableStyleId>{3B72DEEB-557D-46F0-84C6-C8805B1EAC8A}</a:tableStyleId>
              </a:tblPr>
              <a:tblGrid>
                <a:gridCol w="484692">
                  <a:extLst>
                    <a:ext uri="{9D8B030D-6E8A-4147-A177-3AD203B41FA5}">
                      <a16:colId xmlns:a16="http://schemas.microsoft.com/office/drawing/2014/main" val="3362493511"/>
                    </a:ext>
                  </a:extLst>
                </a:gridCol>
                <a:gridCol w="484692">
                  <a:extLst>
                    <a:ext uri="{9D8B030D-6E8A-4147-A177-3AD203B41FA5}">
                      <a16:colId xmlns:a16="http://schemas.microsoft.com/office/drawing/2014/main" val="1823357476"/>
                    </a:ext>
                  </a:extLst>
                </a:gridCol>
                <a:gridCol w="484692">
                  <a:extLst>
                    <a:ext uri="{9D8B030D-6E8A-4147-A177-3AD203B41FA5}">
                      <a16:colId xmlns:a16="http://schemas.microsoft.com/office/drawing/2014/main" val="372908205"/>
                    </a:ext>
                  </a:extLst>
                </a:gridCol>
                <a:gridCol w="484692">
                  <a:extLst>
                    <a:ext uri="{9D8B030D-6E8A-4147-A177-3AD203B41FA5}">
                      <a16:colId xmlns:a16="http://schemas.microsoft.com/office/drawing/2014/main" val="4015037773"/>
                    </a:ext>
                  </a:extLst>
                </a:gridCol>
                <a:gridCol w="484692">
                  <a:extLst>
                    <a:ext uri="{9D8B030D-6E8A-4147-A177-3AD203B41FA5}">
                      <a16:colId xmlns:a16="http://schemas.microsoft.com/office/drawing/2014/main" val="3556670668"/>
                    </a:ext>
                  </a:extLst>
                </a:gridCol>
                <a:gridCol w="484692">
                  <a:extLst>
                    <a:ext uri="{9D8B030D-6E8A-4147-A177-3AD203B41FA5}">
                      <a16:colId xmlns:a16="http://schemas.microsoft.com/office/drawing/2014/main" val="3419992011"/>
                    </a:ext>
                  </a:extLst>
                </a:gridCol>
                <a:gridCol w="484692">
                  <a:extLst>
                    <a:ext uri="{9D8B030D-6E8A-4147-A177-3AD203B41FA5}">
                      <a16:colId xmlns:a16="http://schemas.microsoft.com/office/drawing/2014/main" val="1048269861"/>
                    </a:ext>
                  </a:extLst>
                </a:gridCol>
                <a:gridCol w="484692">
                  <a:extLst>
                    <a:ext uri="{9D8B030D-6E8A-4147-A177-3AD203B41FA5}">
                      <a16:colId xmlns:a16="http://schemas.microsoft.com/office/drawing/2014/main" val="4220077286"/>
                    </a:ext>
                  </a:extLst>
                </a:gridCol>
                <a:gridCol w="484692">
                  <a:extLst>
                    <a:ext uri="{9D8B030D-6E8A-4147-A177-3AD203B41FA5}">
                      <a16:colId xmlns:a16="http://schemas.microsoft.com/office/drawing/2014/main" val="2509554056"/>
                    </a:ext>
                  </a:extLst>
                </a:gridCol>
                <a:gridCol w="484692">
                  <a:extLst>
                    <a:ext uri="{9D8B030D-6E8A-4147-A177-3AD203B41FA5}">
                      <a16:colId xmlns:a16="http://schemas.microsoft.com/office/drawing/2014/main" val="3968266359"/>
                    </a:ext>
                  </a:extLst>
                </a:gridCol>
                <a:gridCol w="484692">
                  <a:extLst>
                    <a:ext uri="{9D8B030D-6E8A-4147-A177-3AD203B41FA5}">
                      <a16:colId xmlns:a16="http://schemas.microsoft.com/office/drawing/2014/main" val="1990271963"/>
                    </a:ext>
                  </a:extLst>
                </a:gridCol>
                <a:gridCol w="484692">
                  <a:extLst>
                    <a:ext uri="{9D8B030D-6E8A-4147-A177-3AD203B41FA5}">
                      <a16:colId xmlns:a16="http://schemas.microsoft.com/office/drawing/2014/main" val="2041384412"/>
                    </a:ext>
                  </a:extLst>
                </a:gridCol>
                <a:gridCol w="484692">
                  <a:extLst>
                    <a:ext uri="{9D8B030D-6E8A-4147-A177-3AD203B41FA5}">
                      <a16:colId xmlns:a16="http://schemas.microsoft.com/office/drawing/2014/main" val="2483827838"/>
                    </a:ext>
                  </a:extLst>
                </a:gridCol>
                <a:gridCol w="484692">
                  <a:extLst>
                    <a:ext uri="{9D8B030D-6E8A-4147-A177-3AD203B41FA5}">
                      <a16:colId xmlns:a16="http://schemas.microsoft.com/office/drawing/2014/main" val="3688625789"/>
                    </a:ext>
                  </a:extLst>
                </a:gridCol>
                <a:gridCol w="484692">
                  <a:extLst>
                    <a:ext uri="{9D8B030D-6E8A-4147-A177-3AD203B41FA5}">
                      <a16:colId xmlns:a16="http://schemas.microsoft.com/office/drawing/2014/main" val="187237395"/>
                    </a:ext>
                  </a:extLst>
                </a:gridCol>
                <a:gridCol w="484692">
                  <a:extLst>
                    <a:ext uri="{9D8B030D-6E8A-4147-A177-3AD203B41FA5}">
                      <a16:colId xmlns:a16="http://schemas.microsoft.com/office/drawing/2014/main" val="339168002"/>
                    </a:ext>
                  </a:extLst>
                </a:gridCol>
                <a:gridCol w="484692">
                  <a:extLst>
                    <a:ext uri="{9D8B030D-6E8A-4147-A177-3AD203B41FA5}">
                      <a16:colId xmlns:a16="http://schemas.microsoft.com/office/drawing/2014/main" val="2606449623"/>
                    </a:ext>
                  </a:extLst>
                </a:gridCol>
              </a:tblGrid>
              <a:tr h="369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 smtClean="0">
                          <a:solidFill>
                            <a:schemeClr val="lt1"/>
                          </a:solidFill>
                          <a:latin typeface="Oswald" panose="020B0604020202020204" charset="0"/>
                        </a:rPr>
                        <a:t>Nov.</a:t>
                      </a:r>
                      <a:endParaRPr dirty="0">
                        <a:solidFill>
                          <a:schemeClr val="lt1"/>
                        </a:solidFill>
                        <a:latin typeface="Oswald" panose="020B060402020202020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 smtClean="0">
                          <a:solidFill>
                            <a:schemeClr val="lt1"/>
                          </a:solidFill>
                          <a:latin typeface="Oswald" panose="020B0604020202020204" charset="0"/>
                        </a:rPr>
                        <a:t>Déc.</a:t>
                      </a:r>
                      <a:endParaRPr dirty="0">
                        <a:solidFill>
                          <a:schemeClr val="lt1"/>
                        </a:solidFill>
                        <a:latin typeface="Oswald" panose="020B060402020202020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 smtClean="0">
                          <a:solidFill>
                            <a:schemeClr val="lt1"/>
                          </a:solidFill>
                          <a:latin typeface="Oswald" panose="020B0604020202020204" charset="0"/>
                        </a:rPr>
                        <a:t>Jan.</a:t>
                      </a:r>
                      <a:endParaRPr dirty="0">
                        <a:solidFill>
                          <a:schemeClr val="lt1"/>
                        </a:solidFill>
                        <a:latin typeface="Oswald" panose="020B060402020202020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 smtClean="0">
                          <a:solidFill>
                            <a:schemeClr val="lt1"/>
                          </a:solidFill>
                          <a:latin typeface="Oswald" panose="020B0604020202020204" charset="0"/>
                        </a:rPr>
                        <a:t>Fév.</a:t>
                      </a:r>
                      <a:endParaRPr dirty="0">
                        <a:solidFill>
                          <a:schemeClr val="lt1"/>
                        </a:solidFill>
                        <a:latin typeface="Oswald" panose="020B060402020202020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 smtClean="0">
                          <a:solidFill>
                            <a:schemeClr val="lt1"/>
                          </a:solidFill>
                          <a:latin typeface="Oswald" panose="020B0604020202020204" charset="0"/>
                        </a:rPr>
                        <a:t>Mar.</a:t>
                      </a:r>
                      <a:endParaRPr dirty="0">
                        <a:solidFill>
                          <a:schemeClr val="lt1"/>
                        </a:solidFill>
                        <a:latin typeface="Oswald" panose="020B060402020202020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 smtClean="0">
                          <a:solidFill>
                            <a:schemeClr val="lt1"/>
                          </a:solidFill>
                          <a:latin typeface="Oswald" panose="020B0604020202020204" charset="0"/>
                        </a:rPr>
                        <a:t>Avr.</a:t>
                      </a:r>
                      <a:endParaRPr dirty="0">
                        <a:solidFill>
                          <a:schemeClr val="lt1"/>
                        </a:solidFill>
                        <a:latin typeface="Oswald" panose="020B060402020202020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 smtClean="0">
                          <a:solidFill>
                            <a:schemeClr val="lt1"/>
                          </a:solidFill>
                          <a:latin typeface="Oswald" panose="020B0604020202020204" charset="0"/>
                        </a:rPr>
                        <a:t>Mai</a:t>
                      </a:r>
                      <a:endParaRPr dirty="0">
                        <a:solidFill>
                          <a:schemeClr val="lt1"/>
                        </a:solidFill>
                        <a:latin typeface="Oswald" panose="020B060402020202020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 err="1" smtClean="0">
                          <a:solidFill>
                            <a:schemeClr val="lt1"/>
                          </a:solidFill>
                          <a:latin typeface="Oswald" panose="020B0604020202020204" charset="0"/>
                        </a:rPr>
                        <a:t>Jui</a:t>
                      </a:r>
                      <a:r>
                        <a:rPr lang="fr-FR" dirty="0" smtClean="0">
                          <a:solidFill>
                            <a:schemeClr val="lt1"/>
                          </a:solidFill>
                          <a:latin typeface="Oswald" panose="020B0604020202020204" charset="0"/>
                        </a:rPr>
                        <a:t>.</a:t>
                      </a:r>
                      <a:endParaRPr dirty="0">
                        <a:solidFill>
                          <a:schemeClr val="lt1"/>
                        </a:solidFill>
                        <a:latin typeface="Oswald" panose="020B060402020202020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 err="1" smtClean="0">
                          <a:solidFill>
                            <a:schemeClr val="lt1"/>
                          </a:solidFill>
                          <a:latin typeface="Oswald" panose="020B0604020202020204" charset="0"/>
                        </a:rPr>
                        <a:t>Jui</a:t>
                      </a:r>
                      <a:endParaRPr dirty="0">
                        <a:solidFill>
                          <a:schemeClr val="lt1"/>
                        </a:solidFill>
                        <a:latin typeface="Oswald" panose="020B060402020202020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 err="1" smtClean="0">
                          <a:solidFill>
                            <a:schemeClr val="lt1"/>
                          </a:solidFill>
                          <a:latin typeface="Oswald" panose="020B0604020202020204" charset="0"/>
                        </a:rPr>
                        <a:t>Aoû</a:t>
                      </a:r>
                      <a:r>
                        <a:rPr lang="fr-FR" dirty="0" smtClean="0">
                          <a:solidFill>
                            <a:schemeClr val="lt1"/>
                          </a:solidFill>
                          <a:latin typeface="Oswald" panose="020B0604020202020204" charset="0"/>
                        </a:rPr>
                        <a:t>.</a:t>
                      </a:r>
                      <a:endParaRPr dirty="0">
                        <a:solidFill>
                          <a:schemeClr val="lt1"/>
                        </a:solidFill>
                        <a:latin typeface="Oswald" panose="020B060402020202020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 smtClean="0">
                          <a:solidFill>
                            <a:schemeClr val="lt1"/>
                          </a:solidFill>
                          <a:latin typeface="Oswald" panose="020B0604020202020204" charset="0"/>
                        </a:rPr>
                        <a:t>Sep.</a:t>
                      </a:r>
                      <a:endParaRPr dirty="0">
                        <a:solidFill>
                          <a:schemeClr val="lt1"/>
                        </a:solidFill>
                        <a:latin typeface="Oswald" panose="020B060402020202020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 smtClean="0">
                          <a:solidFill>
                            <a:schemeClr val="lt1"/>
                          </a:solidFill>
                          <a:latin typeface="Oswald" panose="020B0604020202020204" charset="0"/>
                        </a:rPr>
                        <a:t>Oct.</a:t>
                      </a:r>
                      <a:endParaRPr dirty="0">
                        <a:solidFill>
                          <a:schemeClr val="lt1"/>
                        </a:solidFill>
                        <a:latin typeface="Oswald" panose="020B060402020202020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 smtClean="0">
                          <a:solidFill>
                            <a:schemeClr val="lt1"/>
                          </a:solidFill>
                          <a:latin typeface="Oswald" panose="020B0604020202020204" charset="0"/>
                        </a:rPr>
                        <a:t>Nov.</a:t>
                      </a:r>
                      <a:endParaRPr dirty="0">
                        <a:solidFill>
                          <a:schemeClr val="lt1"/>
                        </a:solidFill>
                        <a:latin typeface="Oswald" panose="020B060402020202020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 smtClean="0">
                          <a:solidFill>
                            <a:schemeClr val="lt1"/>
                          </a:solidFill>
                          <a:latin typeface="Oswald" panose="020B0604020202020204" charset="0"/>
                        </a:rPr>
                        <a:t>Déc.</a:t>
                      </a:r>
                      <a:endParaRPr dirty="0">
                        <a:solidFill>
                          <a:schemeClr val="lt1"/>
                        </a:solidFill>
                        <a:latin typeface="Oswald" panose="020B060402020202020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 smtClean="0">
                          <a:solidFill>
                            <a:schemeClr val="lt1"/>
                          </a:solidFill>
                          <a:latin typeface="Oswald" panose="020B0604020202020204" charset="0"/>
                        </a:rPr>
                        <a:t>Jan.</a:t>
                      </a:r>
                      <a:endParaRPr dirty="0">
                        <a:solidFill>
                          <a:schemeClr val="lt1"/>
                        </a:solidFill>
                        <a:latin typeface="Oswald" panose="020B060402020202020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 smtClean="0">
                          <a:solidFill>
                            <a:schemeClr val="lt1"/>
                          </a:solidFill>
                          <a:latin typeface="Oswald" panose="020B0604020202020204" charset="0"/>
                        </a:rPr>
                        <a:t>Fév.</a:t>
                      </a:r>
                      <a:endParaRPr dirty="0">
                        <a:solidFill>
                          <a:schemeClr val="lt1"/>
                        </a:solidFill>
                        <a:latin typeface="Oswald" panose="020B060402020202020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 smtClean="0">
                          <a:solidFill>
                            <a:schemeClr val="lt1"/>
                          </a:solidFill>
                          <a:latin typeface="Oswald" panose="020B0604020202020204" charset="0"/>
                        </a:rPr>
                        <a:t>Mar.</a:t>
                      </a:r>
                      <a:endParaRPr dirty="0">
                        <a:solidFill>
                          <a:schemeClr val="lt1"/>
                        </a:solidFill>
                        <a:latin typeface="Oswald" panose="020B060402020202020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4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4" name="Google Shape;174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Calendrier</a:t>
            </a:r>
            <a:endParaRPr dirty="0"/>
          </a:p>
        </p:txBody>
      </p:sp>
      <p:sp>
        <p:nvSpPr>
          <p:cNvPr id="175" name="Google Shape;175;p22" descr="Timeline background shape"/>
          <p:cNvSpPr/>
          <p:nvPr/>
        </p:nvSpPr>
        <p:spPr>
          <a:xfrm>
            <a:off x="62701" y="1765483"/>
            <a:ext cx="1017467" cy="4575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2"/>
          <p:cNvSpPr txBox="1">
            <a:spLocks noGrp="1"/>
          </p:cNvSpPr>
          <p:nvPr>
            <p:ph type="body" idx="4294967295"/>
          </p:nvPr>
        </p:nvSpPr>
        <p:spPr>
          <a:xfrm>
            <a:off x="0" y="1765483"/>
            <a:ext cx="1200768" cy="45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 smtClean="0">
                <a:solidFill>
                  <a:schemeClr val="lt1"/>
                </a:solidFill>
                <a:latin typeface="Oswald" panose="020B0604020202020204" charset="0"/>
              </a:rPr>
              <a:t>Vote CA</a:t>
            </a:r>
            <a:endParaRPr dirty="0">
              <a:solidFill>
                <a:schemeClr val="lt1"/>
              </a:solidFill>
              <a:latin typeface="Oswald" panose="020B0604020202020204" charset="0"/>
            </a:endParaRPr>
          </a:p>
        </p:txBody>
      </p:sp>
      <p:sp>
        <p:nvSpPr>
          <p:cNvPr id="177" name="Google Shape;177;p22" descr="Timeline background shape"/>
          <p:cNvSpPr/>
          <p:nvPr/>
        </p:nvSpPr>
        <p:spPr>
          <a:xfrm>
            <a:off x="7191632" y="3504325"/>
            <a:ext cx="1640668" cy="457500"/>
          </a:xfrm>
          <a:prstGeom prst="homePlat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80" name="Google Shape;180;p22"/>
          <p:cNvGrpSpPr/>
          <p:nvPr/>
        </p:nvGrpSpPr>
        <p:grpSpPr>
          <a:xfrm>
            <a:off x="1383446" y="2843707"/>
            <a:ext cx="5808186" cy="775608"/>
            <a:chOff x="6448870" y="3733723"/>
            <a:chExt cx="2453355" cy="351302"/>
          </a:xfrm>
        </p:grpSpPr>
        <p:sp>
          <p:nvSpPr>
            <p:cNvPr id="181" name="Google Shape;181;p22"/>
            <p:cNvSpPr/>
            <p:nvPr/>
          </p:nvSpPr>
          <p:spPr>
            <a:xfrm>
              <a:off x="6448870" y="3733723"/>
              <a:ext cx="1768500" cy="351300"/>
            </a:xfrm>
            <a:prstGeom prst="homePlat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2"/>
            <p:cNvSpPr/>
            <p:nvPr/>
          </p:nvSpPr>
          <p:spPr>
            <a:xfrm>
              <a:off x="8098525" y="3733725"/>
              <a:ext cx="346500" cy="351300"/>
            </a:xfrm>
            <a:prstGeom prst="chevron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2"/>
            <p:cNvSpPr/>
            <p:nvPr/>
          </p:nvSpPr>
          <p:spPr>
            <a:xfrm>
              <a:off x="8327125" y="3733725"/>
              <a:ext cx="346500" cy="351300"/>
            </a:xfrm>
            <a:prstGeom prst="chevron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2"/>
            <p:cNvSpPr/>
            <p:nvPr/>
          </p:nvSpPr>
          <p:spPr>
            <a:xfrm>
              <a:off x="8555725" y="3733725"/>
              <a:ext cx="346500" cy="351300"/>
            </a:xfrm>
            <a:prstGeom prst="chevron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" name="Google Shape;185;p22"/>
          <p:cNvSpPr txBox="1">
            <a:spLocks noGrp="1"/>
          </p:cNvSpPr>
          <p:nvPr>
            <p:ph type="body" idx="4294967295"/>
          </p:nvPr>
        </p:nvSpPr>
        <p:spPr>
          <a:xfrm>
            <a:off x="1373263" y="2812343"/>
            <a:ext cx="5342634" cy="7668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 smtClean="0">
                <a:solidFill>
                  <a:schemeClr val="lt1"/>
                </a:solidFill>
                <a:latin typeface="Oswald" panose="020B0604020202020204" charset="0"/>
              </a:rPr>
              <a:t>Réalisation du budget : recettes et dépenses.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 smtClean="0">
                <a:solidFill>
                  <a:schemeClr val="lt1"/>
                </a:solidFill>
                <a:latin typeface="Oswald" panose="020B0604020202020204" charset="0"/>
              </a:rPr>
              <a:t>-&gt; ordonnateur et agent comptable.</a:t>
            </a:r>
            <a:endParaRPr dirty="0">
              <a:solidFill>
                <a:schemeClr val="lt1"/>
              </a:solidFill>
              <a:latin typeface="Oswald" panose="020B0604020202020204" charset="0"/>
            </a:endParaRPr>
          </a:p>
        </p:txBody>
      </p:sp>
      <p:sp>
        <p:nvSpPr>
          <p:cNvPr id="16" name="Google Shape;176;p22"/>
          <p:cNvSpPr txBox="1">
            <a:spLocks/>
          </p:cNvSpPr>
          <p:nvPr/>
        </p:nvSpPr>
        <p:spPr>
          <a:xfrm>
            <a:off x="7631532" y="3504325"/>
            <a:ext cx="1200768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indent="0">
              <a:buFont typeface="Average"/>
              <a:buNone/>
            </a:pPr>
            <a:r>
              <a:rPr lang="fr-FR" dirty="0" smtClean="0">
                <a:solidFill>
                  <a:schemeClr val="lt1"/>
                </a:solidFill>
                <a:latin typeface="Oswald" panose="020B0604020202020204" charset="0"/>
              </a:rPr>
              <a:t>COFI</a:t>
            </a:r>
            <a:endParaRPr lang="fr-FR" dirty="0">
              <a:solidFill>
                <a:schemeClr val="lt1"/>
              </a:solidFill>
              <a:latin typeface="Oswald" panose="020B0604020202020204" charset="0"/>
            </a:endParaRPr>
          </a:p>
        </p:txBody>
      </p:sp>
      <p:sp>
        <p:nvSpPr>
          <p:cNvPr id="14" name="Google Shape;177;p22" descr="Timeline background shape"/>
          <p:cNvSpPr/>
          <p:nvPr/>
        </p:nvSpPr>
        <p:spPr>
          <a:xfrm>
            <a:off x="627017" y="2314751"/>
            <a:ext cx="820348" cy="457500"/>
          </a:xfrm>
          <a:prstGeom prst="homePlate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" name="Google Shape;176;p22"/>
          <p:cNvSpPr txBox="1">
            <a:spLocks/>
          </p:cNvSpPr>
          <p:nvPr/>
        </p:nvSpPr>
        <p:spPr>
          <a:xfrm>
            <a:off x="559090" y="2310900"/>
            <a:ext cx="888275" cy="501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indent="0">
              <a:buFont typeface="Average"/>
              <a:buNone/>
            </a:pPr>
            <a:r>
              <a:rPr lang="fr-FR" dirty="0" smtClean="0">
                <a:solidFill>
                  <a:schemeClr val="lt1"/>
                </a:solidFill>
                <a:latin typeface="Oswald" panose="020B0604020202020204" charset="0"/>
              </a:rPr>
              <a:t>Contrôle</a:t>
            </a:r>
            <a:endParaRPr lang="fr-FR" dirty="0">
              <a:solidFill>
                <a:schemeClr val="lt1"/>
              </a:solidFill>
              <a:latin typeface="Oswald" panose="020B0604020202020204" charset="0"/>
            </a:endParaRPr>
          </a:p>
        </p:txBody>
      </p:sp>
      <p:sp>
        <p:nvSpPr>
          <p:cNvPr id="17" name="Google Shape;177;p22" descr="Timeline background shape"/>
          <p:cNvSpPr/>
          <p:nvPr/>
        </p:nvSpPr>
        <p:spPr>
          <a:xfrm>
            <a:off x="8273526" y="4023740"/>
            <a:ext cx="820348" cy="457500"/>
          </a:xfrm>
          <a:prstGeom prst="homePlate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" name="Google Shape;176;p22"/>
          <p:cNvSpPr txBox="1">
            <a:spLocks/>
          </p:cNvSpPr>
          <p:nvPr/>
        </p:nvSpPr>
        <p:spPr>
          <a:xfrm>
            <a:off x="8205599" y="4019889"/>
            <a:ext cx="888275" cy="501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indent="0">
              <a:buFont typeface="Average"/>
              <a:buNone/>
            </a:pPr>
            <a:r>
              <a:rPr lang="fr-FR" dirty="0" smtClean="0">
                <a:solidFill>
                  <a:schemeClr val="lt1"/>
                </a:solidFill>
                <a:latin typeface="Oswald" panose="020B0604020202020204" charset="0"/>
              </a:rPr>
              <a:t>CRC</a:t>
            </a:r>
            <a:endParaRPr lang="fr-FR" dirty="0">
              <a:solidFill>
                <a:schemeClr val="lt1"/>
              </a:solidFill>
              <a:latin typeface="Oswald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animBg="1"/>
      <p:bldP spid="176" grpId="0" build="p"/>
      <p:bldP spid="177" grpId="0" animBg="1"/>
      <p:bldP spid="185" grpId="0" build="p"/>
      <p:bldP spid="16" grpId="0"/>
      <p:bldP spid="14" grpId="0" animBg="1"/>
      <p:bldP spid="15" grpId="0"/>
      <p:bldP spid="17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Principes</a:t>
            </a:r>
            <a:endParaRPr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buNone/>
            </a:pPr>
            <a:r>
              <a:rPr lang="fr-FR" sz="1600" b="1" kern="100" dirty="0">
                <a:solidFill>
                  <a:schemeClr val="accent2">
                    <a:lumMod val="75000"/>
                  </a:schemeClr>
                </a:solidFill>
                <a:latin typeface="Oswald" panose="020B0604020202020204" charset="0"/>
                <a:ea typeface="NSimSun" panose="02010609030101010101" pitchFamily="49" charset="-122"/>
                <a:cs typeface="Mangal"/>
              </a:rPr>
              <a:t>Le budget doit répondre aux principes suivants </a:t>
            </a:r>
            <a:endParaRPr lang="fr-FR" sz="1600" b="1" kern="100" dirty="0" smtClean="0">
              <a:solidFill>
                <a:schemeClr val="accent2">
                  <a:lumMod val="75000"/>
                </a:schemeClr>
              </a:solidFill>
              <a:latin typeface="Oswald" panose="020B0604020202020204" charset="0"/>
              <a:ea typeface="NSimSun" panose="02010609030101010101" pitchFamily="49" charset="-122"/>
              <a:cs typeface="Mangal"/>
            </a:endParaRPr>
          </a:p>
          <a:p>
            <a:pPr marL="0" indent="0" algn="just">
              <a:buNone/>
            </a:pPr>
            <a:endParaRPr lang="fr-FR" sz="1600" b="1" kern="100" dirty="0" smtClean="0">
              <a:solidFill>
                <a:schemeClr val="accent2">
                  <a:lumMod val="75000"/>
                </a:schemeClr>
              </a:solidFill>
              <a:latin typeface="Oswald" panose="020B0604020202020204" charset="0"/>
              <a:ea typeface="NSimSun" panose="02010609030101010101" pitchFamily="49" charset="-122"/>
              <a:cs typeface="Mangal"/>
            </a:endParaRPr>
          </a:p>
          <a:p>
            <a:pPr marL="0" indent="0" algn="just">
              <a:buNone/>
            </a:pPr>
            <a:r>
              <a:rPr lang="fr-FR" sz="1600" kern="100" dirty="0" smtClean="0">
                <a:solidFill>
                  <a:schemeClr val="accent2">
                    <a:lumMod val="75000"/>
                  </a:schemeClr>
                </a:solidFill>
                <a:latin typeface="Oswald" panose="020B0604020202020204" charset="0"/>
                <a:ea typeface="NSimSun" panose="02010609030101010101" pitchFamily="49" charset="-122"/>
                <a:cs typeface="Lucida Sans" panose="020B0602030504020204" pitchFamily="34" charset="0"/>
              </a:rPr>
              <a:t>1</a:t>
            </a:r>
            <a:r>
              <a:rPr lang="fr-FR" sz="1600" kern="100" dirty="0">
                <a:solidFill>
                  <a:schemeClr val="accent2">
                    <a:lumMod val="75000"/>
                  </a:schemeClr>
                </a:solidFill>
                <a:latin typeface="Oswald" panose="020B0604020202020204" charset="0"/>
                <a:ea typeface="NSimSun" panose="02010609030101010101" pitchFamily="49" charset="-122"/>
                <a:cs typeface="Lucida Sans" panose="020B0602030504020204" pitchFamily="34" charset="0"/>
              </a:rPr>
              <a:t>.	</a:t>
            </a:r>
            <a:r>
              <a:rPr lang="fr-FR" sz="1600" b="1" kern="100" dirty="0">
                <a:solidFill>
                  <a:schemeClr val="accent2">
                    <a:lumMod val="75000"/>
                  </a:schemeClr>
                </a:solidFill>
                <a:latin typeface="Oswald" panose="020B0604020202020204" charset="0"/>
                <a:ea typeface="NSimSun" panose="02010609030101010101" pitchFamily="49" charset="-122"/>
                <a:cs typeface="Lucida Sans" panose="020B0602030504020204" pitchFamily="34" charset="0"/>
              </a:rPr>
              <a:t>Annualité</a:t>
            </a:r>
            <a:r>
              <a:rPr lang="fr-FR" sz="1600" kern="100" dirty="0">
                <a:solidFill>
                  <a:schemeClr val="accent2">
                    <a:lumMod val="75000"/>
                  </a:schemeClr>
                </a:solidFill>
                <a:latin typeface="Oswald" panose="020B0604020202020204" charset="0"/>
                <a:ea typeface="NSimSun" panose="02010609030101010101" pitchFamily="49" charset="-122"/>
                <a:cs typeface="Lucida Sans" panose="020B0602030504020204" pitchFamily="34" charset="0"/>
              </a:rPr>
              <a:t> : budget qui concerne la période du 1er janvier au 31 décembre 2023.</a:t>
            </a:r>
            <a:endParaRPr lang="fr-FR" sz="1600" kern="100" dirty="0" smtClean="0">
              <a:solidFill>
                <a:schemeClr val="accent2">
                  <a:lumMod val="75000"/>
                </a:schemeClr>
              </a:solidFill>
              <a:effectLst/>
              <a:latin typeface="Oswald" panose="020B0604020202020204" charset="0"/>
              <a:ea typeface="NSimSun" panose="02010609030101010101" pitchFamily="49" charset="-122"/>
              <a:cs typeface="Lucida Sans" panose="020B0602030504020204" pitchFamily="34" charset="0"/>
            </a:endParaRPr>
          </a:p>
          <a:p>
            <a:pPr marL="0" lvl="0" indent="0" algn="just">
              <a:buNone/>
            </a:pPr>
            <a:r>
              <a:rPr lang="fr-FR" sz="1600" kern="100" dirty="0" smtClean="0">
                <a:solidFill>
                  <a:schemeClr val="accent2">
                    <a:lumMod val="75000"/>
                  </a:schemeClr>
                </a:solidFill>
                <a:latin typeface="Oswald" panose="020B0604020202020204" charset="0"/>
                <a:ea typeface="NSimSun" panose="02010609030101010101" pitchFamily="49" charset="-122"/>
                <a:cs typeface="Mangal"/>
              </a:rPr>
              <a:t>2.	</a:t>
            </a:r>
            <a:r>
              <a:rPr lang="fr-FR" sz="1600" b="1" kern="100" dirty="0" smtClean="0">
                <a:solidFill>
                  <a:schemeClr val="accent2">
                    <a:lumMod val="75000"/>
                  </a:schemeClr>
                </a:solidFill>
                <a:latin typeface="Oswald" panose="020B0604020202020204" charset="0"/>
                <a:ea typeface="NSimSun" panose="02010609030101010101" pitchFamily="49" charset="-122"/>
                <a:cs typeface="Mangal"/>
              </a:rPr>
              <a:t>Unité</a:t>
            </a:r>
            <a:r>
              <a:rPr lang="fr-FR" sz="1600" kern="100" dirty="0" smtClean="0">
                <a:solidFill>
                  <a:schemeClr val="accent2">
                    <a:lumMod val="75000"/>
                  </a:schemeClr>
                </a:solidFill>
                <a:latin typeface="Oswald" panose="020B0604020202020204" charset="0"/>
                <a:ea typeface="NSimSun" panose="02010609030101010101" pitchFamily="49" charset="-122"/>
                <a:cs typeface="Mangal"/>
              </a:rPr>
              <a:t> </a:t>
            </a:r>
            <a:r>
              <a:rPr lang="fr-FR" sz="1600" kern="100" dirty="0">
                <a:solidFill>
                  <a:schemeClr val="accent2">
                    <a:lumMod val="75000"/>
                  </a:schemeClr>
                </a:solidFill>
                <a:latin typeface="Oswald" panose="020B0604020202020204" charset="0"/>
                <a:ea typeface="NSimSun" panose="02010609030101010101" pitchFamily="49" charset="-122"/>
                <a:cs typeface="Mangal"/>
              </a:rPr>
              <a:t>: un seul budget, qui pourra être modifié</a:t>
            </a:r>
            <a:r>
              <a:rPr lang="fr-FR" sz="1600" kern="100" dirty="0" smtClean="0">
                <a:solidFill>
                  <a:schemeClr val="accent2">
                    <a:lumMod val="75000"/>
                  </a:schemeClr>
                </a:solidFill>
                <a:latin typeface="Oswald" panose="020B0604020202020204" charset="0"/>
                <a:ea typeface="NSimSun" panose="02010609030101010101" pitchFamily="49" charset="-122"/>
                <a:cs typeface="Mangal"/>
              </a:rPr>
              <a:t>.</a:t>
            </a:r>
          </a:p>
          <a:p>
            <a:pPr marL="0" lvl="0" indent="0" algn="just">
              <a:buNone/>
            </a:pPr>
            <a:r>
              <a:rPr lang="fr-FR" sz="1600" kern="100" dirty="0" smtClean="0">
                <a:solidFill>
                  <a:schemeClr val="accent2">
                    <a:lumMod val="75000"/>
                  </a:schemeClr>
                </a:solidFill>
                <a:latin typeface="Oswald" panose="020B0604020202020204" charset="0"/>
                <a:ea typeface="NSimSun" panose="02010609030101010101" pitchFamily="49" charset="-122"/>
                <a:cs typeface="Lucida Sans" panose="020B0602030504020204" pitchFamily="34" charset="0"/>
              </a:rPr>
              <a:t>3</a:t>
            </a:r>
            <a:r>
              <a:rPr lang="fr-FR" sz="1600" kern="100" dirty="0">
                <a:solidFill>
                  <a:schemeClr val="accent2">
                    <a:lumMod val="75000"/>
                  </a:schemeClr>
                </a:solidFill>
                <a:latin typeface="Oswald" panose="020B0604020202020204" charset="0"/>
                <a:ea typeface="NSimSun" panose="02010609030101010101" pitchFamily="49" charset="-122"/>
                <a:cs typeface="Lucida Sans" panose="020B0602030504020204" pitchFamily="34" charset="0"/>
              </a:rPr>
              <a:t>.	</a:t>
            </a:r>
            <a:r>
              <a:rPr lang="fr-FR" sz="1600" b="1" kern="100" dirty="0">
                <a:solidFill>
                  <a:schemeClr val="accent2">
                    <a:lumMod val="75000"/>
                  </a:schemeClr>
                </a:solidFill>
                <a:latin typeface="Oswald" panose="020B0604020202020204" charset="0"/>
                <a:ea typeface="NSimSun" panose="02010609030101010101" pitchFamily="49" charset="-122"/>
                <a:cs typeface="Lucida Sans" panose="020B0602030504020204" pitchFamily="34" charset="0"/>
              </a:rPr>
              <a:t>Sincérité</a:t>
            </a:r>
            <a:r>
              <a:rPr lang="fr-FR" sz="1600" kern="100" dirty="0">
                <a:solidFill>
                  <a:schemeClr val="accent2">
                    <a:lumMod val="75000"/>
                  </a:schemeClr>
                </a:solidFill>
                <a:latin typeface="Oswald" panose="020B0604020202020204" charset="0"/>
                <a:ea typeface="NSimSun" panose="02010609030101010101" pitchFamily="49" charset="-122"/>
                <a:cs typeface="Lucida Sans" panose="020B0602030504020204" pitchFamily="34" charset="0"/>
              </a:rPr>
              <a:t> : les dépenses et les recettes doivent être évaluées de manière sincère.</a:t>
            </a:r>
            <a:endParaRPr lang="fr-FR" sz="1600" kern="100" dirty="0" smtClean="0">
              <a:solidFill>
                <a:schemeClr val="accent2">
                  <a:lumMod val="75000"/>
                </a:schemeClr>
              </a:solidFill>
              <a:latin typeface="Oswald" panose="020B0604020202020204" charset="0"/>
              <a:ea typeface="NSimSun" panose="02010609030101010101" pitchFamily="49" charset="-122"/>
              <a:cs typeface="Mangal"/>
            </a:endParaRPr>
          </a:p>
          <a:p>
            <a:pPr marL="0" lvl="0" indent="0" algn="just">
              <a:buNone/>
            </a:pPr>
            <a:r>
              <a:rPr lang="fr-FR" sz="1600" kern="100" dirty="0" smtClean="0">
                <a:solidFill>
                  <a:schemeClr val="accent2">
                    <a:lumMod val="75000"/>
                  </a:schemeClr>
                </a:solidFill>
                <a:latin typeface="Oswald" panose="020B0604020202020204" charset="0"/>
                <a:ea typeface="NSimSun" panose="02010609030101010101" pitchFamily="49" charset="-122"/>
                <a:cs typeface="Mangal"/>
              </a:rPr>
              <a:t>4.	</a:t>
            </a:r>
            <a:r>
              <a:rPr lang="fr-FR" sz="1600" b="1" kern="100" dirty="0" smtClean="0">
                <a:solidFill>
                  <a:schemeClr val="accent2">
                    <a:lumMod val="75000"/>
                  </a:schemeClr>
                </a:solidFill>
                <a:latin typeface="Oswald" panose="020B0604020202020204" charset="0"/>
                <a:ea typeface="NSimSun" panose="02010609030101010101" pitchFamily="49" charset="-122"/>
                <a:cs typeface="Mangal"/>
              </a:rPr>
              <a:t>Universalité</a:t>
            </a:r>
            <a:r>
              <a:rPr lang="fr-FR" sz="1600" kern="100" dirty="0" smtClean="0">
                <a:solidFill>
                  <a:schemeClr val="accent2">
                    <a:lumMod val="75000"/>
                  </a:schemeClr>
                </a:solidFill>
                <a:latin typeface="Oswald" panose="020B0604020202020204" charset="0"/>
                <a:ea typeface="NSimSun" panose="02010609030101010101" pitchFamily="49" charset="-122"/>
                <a:cs typeface="Mangal"/>
              </a:rPr>
              <a:t> </a:t>
            </a:r>
            <a:r>
              <a:rPr lang="fr-FR" sz="1600" kern="100" dirty="0">
                <a:solidFill>
                  <a:schemeClr val="accent2">
                    <a:lumMod val="75000"/>
                  </a:schemeClr>
                </a:solidFill>
                <a:latin typeface="Oswald" panose="020B0604020202020204" charset="0"/>
                <a:ea typeface="NSimSun" panose="02010609030101010101" pitchFamily="49" charset="-122"/>
                <a:cs typeface="Mangal"/>
              </a:rPr>
              <a:t>: toutes les recettes et les dépenses sont inscrites dans le </a:t>
            </a:r>
            <a:r>
              <a:rPr lang="fr-FR" sz="1600" kern="100" dirty="0" smtClean="0">
                <a:solidFill>
                  <a:schemeClr val="accent2">
                    <a:lumMod val="75000"/>
                  </a:schemeClr>
                </a:solidFill>
                <a:latin typeface="Oswald" panose="020B0604020202020204" charset="0"/>
                <a:ea typeface="NSimSun" panose="02010609030101010101" pitchFamily="49" charset="-122"/>
                <a:cs typeface="Mangal"/>
              </a:rPr>
              <a:t>budget</a:t>
            </a:r>
            <a:r>
              <a:rPr lang="fr-FR" sz="1600" kern="100" dirty="0">
                <a:solidFill>
                  <a:schemeClr val="accent2">
                    <a:lumMod val="75000"/>
                  </a:schemeClr>
                </a:solidFill>
                <a:latin typeface="Oswald" panose="020B0604020202020204" charset="0"/>
                <a:ea typeface="NSimSun" panose="02010609030101010101" pitchFamily="49" charset="-122"/>
                <a:cs typeface="Mangal"/>
              </a:rPr>
              <a:t>.</a:t>
            </a:r>
            <a:endParaRPr lang="fr-FR" sz="1600" kern="100" dirty="0" smtClean="0">
              <a:solidFill>
                <a:schemeClr val="accent2">
                  <a:lumMod val="75000"/>
                </a:schemeClr>
              </a:solidFill>
              <a:latin typeface="Oswald" panose="020B0604020202020204" charset="0"/>
              <a:ea typeface="NSimSun" panose="02010609030101010101" pitchFamily="49" charset="-122"/>
              <a:cs typeface="Lucida Sans" panose="020B0602030504020204" pitchFamily="34" charset="0"/>
            </a:endParaRPr>
          </a:p>
          <a:p>
            <a:pPr marL="0" lvl="0" indent="0" algn="just">
              <a:buNone/>
            </a:pPr>
            <a:r>
              <a:rPr lang="fr-FR" sz="1600" kern="100" dirty="0" smtClean="0">
                <a:solidFill>
                  <a:schemeClr val="accent2">
                    <a:lumMod val="75000"/>
                  </a:schemeClr>
                </a:solidFill>
                <a:latin typeface="Oswald" panose="020B0604020202020204" charset="0"/>
                <a:ea typeface="NSimSun" panose="02010609030101010101" pitchFamily="49" charset="-122"/>
                <a:cs typeface="Lucida Sans" panose="020B0602030504020204" pitchFamily="34" charset="0"/>
              </a:rPr>
              <a:t>5.	</a:t>
            </a:r>
            <a:r>
              <a:rPr lang="fr-FR" sz="1600" b="1" kern="100" dirty="0" smtClean="0">
                <a:solidFill>
                  <a:schemeClr val="accent2">
                    <a:lumMod val="75000"/>
                  </a:schemeClr>
                </a:solidFill>
                <a:latin typeface="Oswald" panose="020B0604020202020204" charset="0"/>
                <a:ea typeface="NSimSun" panose="02010609030101010101" pitchFamily="49" charset="-122"/>
                <a:cs typeface="Lucida Sans" panose="020B0602030504020204" pitchFamily="34" charset="0"/>
              </a:rPr>
              <a:t>Spécialité</a:t>
            </a:r>
            <a:r>
              <a:rPr lang="fr-FR" sz="1600" kern="100" dirty="0" smtClean="0">
                <a:solidFill>
                  <a:schemeClr val="accent2">
                    <a:lumMod val="75000"/>
                  </a:schemeClr>
                </a:solidFill>
                <a:latin typeface="Oswald" panose="020B0604020202020204" charset="0"/>
                <a:ea typeface="NSimSun" panose="02010609030101010101" pitchFamily="49" charset="-122"/>
                <a:cs typeface="Lucida Sans" panose="020B0602030504020204" pitchFamily="34" charset="0"/>
              </a:rPr>
              <a:t> : les dépenses et les recettes sont affectés à des services.</a:t>
            </a:r>
          </a:p>
          <a:p>
            <a:pPr marL="0" indent="0" algn="just">
              <a:buNone/>
            </a:pPr>
            <a:r>
              <a:rPr lang="fr-FR" sz="1600" kern="100" dirty="0" smtClean="0">
                <a:solidFill>
                  <a:schemeClr val="accent2">
                    <a:lumMod val="75000"/>
                  </a:schemeClr>
                </a:solidFill>
                <a:latin typeface="Oswald" panose="020B0604020202020204" charset="0"/>
                <a:ea typeface="NSimSun" panose="02010609030101010101" pitchFamily="49" charset="-122"/>
                <a:cs typeface="Lucida Sans" panose="020B0602030504020204" pitchFamily="34" charset="0"/>
              </a:rPr>
              <a:t>6</a:t>
            </a:r>
            <a:r>
              <a:rPr lang="fr-FR" sz="1600" kern="100" dirty="0">
                <a:solidFill>
                  <a:schemeClr val="accent2">
                    <a:lumMod val="75000"/>
                  </a:schemeClr>
                </a:solidFill>
                <a:latin typeface="Oswald" panose="020B0604020202020204" charset="0"/>
                <a:ea typeface="NSimSun" panose="02010609030101010101" pitchFamily="49" charset="-122"/>
                <a:cs typeface="Lucida Sans" panose="020B0602030504020204" pitchFamily="34" charset="0"/>
              </a:rPr>
              <a:t>.	</a:t>
            </a:r>
            <a:r>
              <a:rPr lang="fr-FR" sz="1600" b="1" kern="100" dirty="0">
                <a:solidFill>
                  <a:schemeClr val="accent2">
                    <a:lumMod val="75000"/>
                  </a:schemeClr>
                </a:solidFill>
                <a:latin typeface="Oswald" panose="020B0604020202020204" charset="0"/>
                <a:ea typeface="NSimSun" panose="02010609030101010101" pitchFamily="49" charset="-122"/>
                <a:cs typeface="Lucida Sans" panose="020B0602030504020204" pitchFamily="34" charset="0"/>
              </a:rPr>
              <a:t>Équilibre</a:t>
            </a:r>
            <a:r>
              <a:rPr lang="fr-FR" sz="1600" kern="100" dirty="0">
                <a:solidFill>
                  <a:schemeClr val="accent2">
                    <a:lumMod val="75000"/>
                  </a:schemeClr>
                </a:solidFill>
                <a:latin typeface="Oswald" panose="020B0604020202020204" charset="0"/>
                <a:ea typeface="NSimSun" panose="02010609030101010101" pitchFamily="49" charset="-122"/>
                <a:cs typeface="Lucida Sans" panose="020B0602030504020204" pitchFamily="34" charset="0"/>
              </a:rPr>
              <a:t> : le budget doit être équilibré en recette et en dépense.</a:t>
            </a:r>
            <a:endParaRPr lang="fr-FR" sz="1600" kern="100" dirty="0" smtClean="0">
              <a:latin typeface="Liberation Serif;Times New Roma"/>
              <a:ea typeface="NSimSun" panose="02010609030101010101" pitchFamily="49" charset="-122"/>
              <a:cs typeface="Lucida Sans" panose="020B0602030504020204" pitchFamily="34" charset="0"/>
            </a:endParaRPr>
          </a:p>
          <a:p>
            <a:pPr marL="0" indent="0" algn="just">
              <a:buNone/>
            </a:pPr>
            <a:endParaRPr lang="fr-FR" sz="1600" kern="100" dirty="0">
              <a:effectLst/>
              <a:latin typeface="Liberation Serif;Times New Roma"/>
              <a:ea typeface="NSimSun" panose="02010609030101010101" pitchFamily="49" charset="-122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84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Organisation</a:t>
            </a:r>
            <a:endParaRPr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buNone/>
            </a:pPr>
            <a:r>
              <a:rPr lang="fr-FR" sz="1600" b="1" kern="100" dirty="0" smtClean="0">
                <a:solidFill>
                  <a:schemeClr val="accent2">
                    <a:lumMod val="75000"/>
                  </a:schemeClr>
                </a:solidFill>
                <a:latin typeface="Oswald" panose="020B0604020202020204" charset="0"/>
                <a:ea typeface="NSimSun" panose="02010609030101010101" pitchFamily="49" charset="-122"/>
                <a:cs typeface="Mangal"/>
              </a:rPr>
              <a:t>Les différentes parties ou services qui composent le budget</a:t>
            </a:r>
          </a:p>
          <a:p>
            <a:pPr marL="0" indent="0" algn="just">
              <a:buNone/>
            </a:pPr>
            <a:endParaRPr lang="fr-FR" sz="1600" b="1" kern="100" dirty="0" smtClean="0">
              <a:solidFill>
                <a:schemeClr val="accent2">
                  <a:lumMod val="75000"/>
                </a:schemeClr>
              </a:solidFill>
              <a:latin typeface="Oswald" panose="020B0604020202020204" charset="0"/>
              <a:ea typeface="NSimSun" panose="02010609030101010101" pitchFamily="49" charset="-122"/>
              <a:cs typeface="Mangal"/>
            </a:endParaRPr>
          </a:p>
          <a:p>
            <a:pPr marL="0" indent="0" algn="just">
              <a:buNone/>
            </a:pPr>
            <a:endParaRPr lang="fr-FR" sz="1600" kern="100" dirty="0">
              <a:solidFill>
                <a:schemeClr val="accent2">
                  <a:lumMod val="75000"/>
                </a:schemeClr>
              </a:solidFill>
              <a:latin typeface="Oswald" panose="020B0604020202020204" charset="0"/>
              <a:ea typeface="NSimSun" panose="02010609030101010101" pitchFamily="49" charset="-122"/>
              <a:cs typeface="Lucida Sans" panose="020B0602030504020204" pitchFamily="34" charset="0"/>
            </a:endParaRPr>
          </a:p>
          <a:p>
            <a:pPr marL="0" indent="0" algn="just">
              <a:buNone/>
            </a:pPr>
            <a:r>
              <a:rPr lang="fr-FR" sz="1600" kern="100" dirty="0">
                <a:solidFill>
                  <a:schemeClr val="accent2">
                    <a:lumMod val="75000"/>
                  </a:schemeClr>
                </a:solidFill>
                <a:latin typeface="Oswald" panose="020B0604020202020204" charset="0"/>
                <a:ea typeface="NSimSun" panose="02010609030101010101" pitchFamily="49" charset="-122"/>
                <a:cs typeface="Lucida Sans" panose="020B0602030504020204" pitchFamily="34" charset="0"/>
              </a:rPr>
              <a:t>1.	Activités pédagogiques ou AP</a:t>
            </a:r>
          </a:p>
          <a:p>
            <a:pPr marL="0" indent="0" algn="just">
              <a:buNone/>
            </a:pPr>
            <a:r>
              <a:rPr lang="fr-FR" sz="1600" kern="100" dirty="0">
                <a:solidFill>
                  <a:schemeClr val="accent2">
                    <a:lumMod val="75000"/>
                  </a:schemeClr>
                </a:solidFill>
                <a:latin typeface="Oswald" panose="020B0604020202020204" charset="0"/>
                <a:ea typeface="NSimSun" panose="02010609030101010101" pitchFamily="49" charset="-122"/>
                <a:cs typeface="Lucida Sans" panose="020B0602030504020204" pitchFamily="34" charset="0"/>
              </a:rPr>
              <a:t>2.	Vie de l’élève ou VE</a:t>
            </a:r>
          </a:p>
          <a:p>
            <a:pPr marL="0" indent="0" algn="just">
              <a:buNone/>
            </a:pPr>
            <a:r>
              <a:rPr lang="fr-FR" sz="1600" kern="100" dirty="0">
                <a:solidFill>
                  <a:schemeClr val="accent2">
                    <a:lumMod val="75000"/>
                  </a:schemeClr>
                </a:solidFill>
                <a:latin typeface="Oswald" panose="020B0604020202020204" charset="0"/>
                <a:ea typeface="NSimSun" panose="02010609030101010101" pitchFamily="49" charset="-122"/>
                <a:cs typeface="Lucida Sans" panose="020B0602030504020204" pitchFamily="34" charset="0"/>
              </a:rPr>
              <a:t>3.	Administration et logistique ou ALO</a:t>
            </a:r>
          </a:p>
          <a:p>
            <a:pPr marL="0" indent="0" algn="just">
              <a:buNone/>
            </a:pPr>
            <a:r>
              <a:rPr lang="fr-FR" sz="1600" kern="100" dirty="0">
                <a:solidFill>
                  <a:schemeClr val="accent2">
                    <a:lumMod val="75000"/>
                  </a:schemeClr>
                </a:solidFill>
                <a:latin typeface="Oswald" panose="020B0604020202020204" charset="0"/>
                <a:ea typeface="NSimSun" panose="02010609030101010101" pitchFamily="49" charset="-122"/>
                <a:cs typeface="Lucida Sans" panose="020B0602030504020204" pitchFamily="34" charset="0"/>
              </a:rPr>
              <a:t>4.	Restauration et hébergement ou SRH</a:t>
            </a:r>
          </a:p>
          <a:p>
            <a:pPr marL="0" indent="0" algn="just">
              <a:buNone/>
            </a:pPr>
            <a:r>
              <a:rPr lang="fr-FR" sz="1600" kern="100" dirty="0">
                <a:solidFill>
                  <a:schemeClr val="accent2">
                    <a:lumMod val="75000"/>
                  </a:schemeClr>
                </a:solidFill>
                <a:latin typeface="Oswald" panose="020B0604020202020204" charset="0"/>
                <a:ea typeface="NSimSun" panose="02010609030101010101" pitchFamily="49" charset="-122"/>
                <a:cs typeface="Lucida Sans" panose="020B0602030504020204" pitchFamily="34" charset="0"/>
              </a:rPr>
              <a:t>5.	Bourses ou SBN</a:t>
            </a:r>
          </a:p>
          <a:p>
            <a:pPr marL="0" indent="0" algn="just">
              <a:buNone/>
            </a:pPr>
            <a:r>
              <a:rPr lang="fr-FR" sz="1600" kern="100" dirty="0">
                <a:solidFill>
                  <a:schemeClr val="accent2">
                    <a:lumMod val="75000"/>
                  </a:schemeClr>
                </a:solidFill>
                <a:latin typeface="Oswald" panose="020B0604020202020204" charset="0"/>
                <a:ea typeface="NSimSun" panose="02010609030101010101" pitchFamily="49" charset="-122"/>
                <a:cs typeface="Lucida Sans" panose="020B0602030504020204" pitchFamily="34" charset="0"/>
              </a:rPr>
              <a:t>6.	Opération en capital ou OPC</a:t>
            </a:r>
          </a:p>
          <a:p>
            <a:pPr marL="0" indent="0" algn="just">
              <a:buNone/>
            </a:pPr>
            <a:r>
              <a:rPr lang="fr-FR" sz="1600" kern="100" dirty="0">
                <a:solidFill>
                  <a:schemeClr val="accent2">
                    <a:lumMod val="75000"/>
                  </a:schemeClr>
                </a:solidFill>
                <a:latin typeface="Oswald" panose="020B0604020202020204" charset="0"/>
                <a:ea typeface="NSimSun" panose="02010609030101010101" pitchFamily="49" charset="-122"/>
                <a:cs typeface="Lucida Sans" panose="020B0602030504020204" pitchFamily="34" charset="0"/>
              </a:rPr>
              <a:t>7.	Plateforme technologique ou SPFT</a:t>
            </a:r>
          </a:p>
          <a:p>
            <a:pPr marL="0" indent="0" algn="just">
              <a:buNone/>
            </a:pPr>
            <a:endParaRPr lang="fr-FR" sz="1600" kern="100" dirty="0">
              <a:effectLst/>
              <a:latin typeface="Liberation Serif;Times New Roma"/>
              <a:ea typeface="NSimSun" panose="02010609030101010101" pitchFamily="49" charset="-122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13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91;p12"/>
          <p:cNvSpPr txBox="1"/>
          <p:nvPr/>
        </p:nvSpPr>
        <p:spPr>
          <a:xfrm>
            <a:off x="2678907" y="202603"/>
            <a:ext cx="2217539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spcBef>
                <a:spcPts val="75"/>
              </a:spcBef>
              <a:buClr>
                <a:srgbClr val="262626"/>
              </a:buClr>
              <a:buSzPts val="3200"/>
            </a:pPr>
            <a:r>
              <a:rPr lang="fr-FR" sz="2100" b="1" dirty="0" smtClean="0">
                <a:solidFill>
                  <a:schemeClr val="tx1"/>
                </a:solidFill>
                <a:latin typeface="Oswald" panose="020B0604020202020204" charset="0"/>
                <a:ea typeface="Calibri"/>
                <a:cs typeface="Calibri"/>
                <a:sym typeface="Calibri"/>
              </a:rPr>
              <a:t>Dépenses 2023</a:t>
            </a:r>
            <a:endParaRPr sz="2100" b="1" dirty="0">
              <a:solidFill>
                <a:schemeClr val="tx1"/>
              </a:solidFill>
              <a:latin typeface="Oswald" panose="020B0604020202020204" charset="0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91;p12"/>
          <p:cNvSpPr txBox="1"/>
          <p:nvPr/>
        </p:nvSpPr>
        <p:spPr>
          <a:xfrm>
            <a:off x="83381" y="137578"/>
            <a:ext cx="2256077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spcBef>
                <a:spcPts val="75"/>
              </a:spcBef>
              <a:buClr>
                <a:srgbClr val="262626"/>
              </a:buClr>
              <a:buSzPts val="3200"/>
            </a:pPr>
            <a:r>
              <a:rPr lang="fr-FR" sz="2100" b="1" dirty="0" smtClean="0">
                <a:solidFill>
                  <a:schemeClr val="tx1"/>
                </a:solidFill>
                <a:latin typeface="Oswald" panose="020B0604020202020204" charset="0"/>
                <a:ea typeface="Calibri"/>
                <a:cs typeface="Calibri"/>
                <a:sym typeface="Calibri"/>
              </a:rPr>
              <a:t>Analogie avec un </a:t>
            </a:r>
            <a:r>
              <a:rPr lang="fr-FR" sz="2100" b="1" dirty="0">
                <a:solidFill>
                  <a:schemeClr val="tx1"/>
                </a:solidFill>
                <a:latin typeface="Oswald" panose="020B0604020202020204" charset="0"/>
                <a:ea typeface="Calibri"/>
                <a:cs typeface="Calibri"/>
                <a:sym typeface="Calibri"/>
              </a:rPr>
              <a:t>particulier qui ferait son budget :</a:t>
            </a:r>
            <a:endParaRPr sz="2100" b="1" dirty="0">
              <a:solidFill>
                <a:schemeClr val="tx1"/>
              </a:solidFill>
              <a:latin typeface="Oswald" panose="020B0604020202020204" charset="0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91;p12"/>
          <p:cNvSpPr txBox="1"/>
          <p:nvPr/>
        </p:nvSpPr>
        <p:spPr>
          <a:xfrm>
            <a:off x="6039615" y="202603"/>
            <a:ext cx="2217539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spcBef>
                <a:spcPts val="75"/>
              </a:spcBef>
              <a:buClr>
                <a:srgbClr val="262626"/>
              </a:buClr>
              <a:buSzPts val="3200"/>
            </a:pPr>
            <a:r>
              <a:rPr lang="fr-FR" sz="2100" b="1" dirty="0" smtClean="0">
                <a:solidFill>
                  <a:schemeClr val="tx1"/>
                </a:solidFill>
                <a:latin typeface="Oswald" panose="020B0604020202020204" charset="0"/>
                <a:ea typeface="Calibri"/>
                <a:cs typeface="Calibri"/>
                <a:sym typeface="Calibri"/>
              </a:rPr>
              <a:t>Recettes 2023</a:t>
            </a:r>
            <a:endParaRPr sz="2100" b="1" dirty="0">
              <a:solidFill>
                <a:schemeClr val="tx1"/>
              </a:solidFill>
              <a:latin typeface="Oswald" panose="020B0604020202020204" charset="0"/>
              <a:ea typeface="Calibri"/>
              <a:cs typeface="Calibri"/>
              <a:sym typeface="Calibri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5722144" y="707230"/>
            <a:ext cx="2482574" cy="4029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  <a:latin typeface="Oswald" panose="020B0604020202020204" charset="0"/>
              </a:rPr>
              <a:t>Revenus :</a:t>
            </a:r>
          </a:p>
          <a:p>
            <a:pPr algn="ctr"/>
            <a:r>
              <a:rPr lang="fr-FR" sz="2400" dirty="0">
                <a:solidFill>
                  <a:schemeClr val="tx1"/>
                </a:solidFill>
                <a:latin typeface="Oswald" panose="020B0604020202020204" charset="0"/>
              </a:rPr>
              <a:t> </a:t>
            </a:r>
          </a:p>
          <a:p>
            <a:pPr algn="ctr"/>
            <a:r>
              <a:rPr lang="fr-FR" sz="2400" dirty="0">
                <a:solidFill>
                  <a:schemeClr val="tx1"/>
                </a:solidFill>
                <a:latin typeface="Oswald" panose="020B0604020202020204" charset="0"/>
              </a:rPr>
              <a:t>1 </a:t>
            </a:r>
            <a:r>
              <a:rPr lang="fr-FR" sz="2400" dirty="0" smtClean="0">
                <a:solidFill>
                  <a:schemeClr val="tx1"/>
                </a:solidFill>
                <a:latin typeface="Oswald" panose="020B0604020202020204" charset="0"/>
              </a:rPr>
              <a:t>800 </a:t>
            </a:r>
            <a:r>
              <a:rPr lang="fr-FR" sz="2400" dirty="0">
                <a:solidFill>
                  <a:schemeClr val="tx1"/>
                </a:solidFill>
                <a:latin typeface="Oswald" panose="020B0604020202020204" charset="0"/>
              </a:rPr>
              <a:t>€/mois = </a:t>
            </a:r>
          </a:p>
          <a:p>
            <a:pPr algn="ctr"/>
            <a:r>
              <a:rPr lang="fr-FR" sz="2400" dirty="0" smtClean="0">
                <a:solidFill>
                  <a:schemeClr val="tx1"/>
                </a:solidFill>
                <a:latin typeface="Oswald" panose="020B0604020202020204" charset="0"/>
              </a:rPr>
              <a:t>21 600 €</a:t>
            </a:r>
            <a:r>
              <a:rPr lang="fr-FR" sz="2400" dirty="0">
                <a:solidFill>
                  <a:schemeClr val="tx1"/>
                </a:solidFill>
                <a:latin typeface="Oswald" panose="020B0604020202020204" charset="0"/>
              </a:rPr>
              <a:t>/an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2678907" y="714376"/>
            <a:ext cx="2053828" cy="628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dirty="0">
                <a:solidFill>
                  <a:schemeClr val="tx1"/>
                </a:solidFill>
                <a:latin typeface="Oswald" panose="020B0604020202020204" charset="0"/>
              </a:rPr>
              <a:t>Loyer : </a:t>
            </a:r>
          </a:p>
          <a:p>
            <a:pPr algn="ctr"/>
            <a:r>
              <a:rPr lang="fr-FR" sz="1500" dirty="0" smtClean="0">
                <a:solidFill>
                  <a:schemeClr val="tx1"/>
                </a:solidFill>
                <a:latin typeface="Oswald" panose="020B0604020202020204" charset="0"/>
              </a:rPr>
              <a:t>500 </a:t>
            </a:r>
            <a:r>
              <a:rPr lang="fr-FR" sz="1500" dirty="0">
                <a:solidFill>
                  <a:schemeClr val="tx1"/>
                </a:solidFill>
                <a:latin typeface="Oswald" panose="020B0604020202020204" charset="0"/>
              </a:rPr>
              <a:t>€/mois = </a:t>
            </a:r>
            <a:r>
              <a:rPr lang="fr-FR" sz="1500" dirty="0" smtClean="0">
                <a:solidFill>
                  <a:schemeClr val="tx1"/>
                </a:solidFill>
                <a:latin typeface="Oswald" panose="020B0604020202020204" charset="0"/>
              </a:rPr>
              <a:t>6 000 €</a:t>
            </a:r>
            <a:endParaRPr lang="fr-FR" sz="1500" dirty="0">
              <a:solidFill>
                <a:schemeClr val="tx1"/>
              </a:solidFill>
              <a:latin typeface="Oswald" panose="020B0604020202020204" charset="0"/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 flipH="1" flipV="1">
            <a:off x="4732734" y="1092994"/>
            <a:ext cx="989410" cy="30718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à coins arrondis 11"/>
          <p:cNvSpPr/>
          <p:nvPr/>
        </p:nvSpPr>
        <p:spPr>
          <a:xfrm>
            <a:off x="2678906" y="1328739"/>
            <a:ext cx="2046684" cy="628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dirty="0">
                <a:solidFill>
                  <a:schemeClr val="tx1"/>
                </a:solidFill>
                <a:latin typeface="Oswald" panose="020B0604020202020204" charset="0"/>
              </a:rPr>
              <a:t>Alimentation : </a:t>
            </a:r>
            <a:r>
              <a:rPr lang="fr-FR" sz="1500" dirty="0" smtClean="0">
                <a:solidFill>
                  <a:schemeClr val="tx1"/>
                </a:solidFill>
                <a:latin typeface="Oswald" panose="020B0604020202020204" charset="0"/>
              </a:rPr>
              <a:t>200</a:t>
            </a:r>
            <a:r>
              <a:rPr lang="fr-FR" sz="1500" dirty="0">
                <a:solidFill>
                  <a:schemeClr val="tx1"/>
                </a:solidFill>
                <a:latin typeface="Oswald" panose="020B0604020202020204" charset="0"/>
              </a:rPr>
              <a:t>€/mois = </a:t>
            </a:r>
            <a:r>
              <a:rPr lang="fr-FR" sz="1500" dirty="0" smtClean="0">
                <a:solidFill>
                  <a:schemeClr val="tx1"/>
                </a:solidFill>
                <a:latin typeface="Oswald" panose="020B0604020202020204" charset="0"/>
              </a:rPr>
              <a:t>2 400 €</a:t>
            </a:r>
            <a:endParaRPr lang="fr-FR" sz="1500" dirty="0">
              <a:solidFill>
                <a:schemeClr val="tx1"/>
              </a:solidFill>
              <a:latin typeface="Oswald" panose="020B060402020202020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2678906" y="1957389"/>
            <a:ext cx="2046684" cy="628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dirty="0">
                <a:solidFill>
                  <a:schemeClr val="tx1"/>
                </a:solidFill>
                <a:latin typeface="Oswald" panose="020B0604020202020204" charset="0"/>
              </a:rPr>
              <a:t>Electricité : </a:t>
            </a:r>
            <a:r>
              <a:rPr lang="fr-FR" sz="1500" dirty="0" smtClean="0">
                <a:solidFill>
                  <a:schemeClr val="tx1"/>
                </a:solidFill>
                <a:latin typeface="Oswald" panose="020B0604020202020204" charset="0"/>
              </a:rPr>
              <a:t>180€</a:t>
            </a:r>
            <a:r>
              <a:rPr lang="fr-FR" sz="1500" dirty="0">
                <a:solidFill>
                  <a:schemeClr val="tx1"/>
                </a:solidFill>
                <a:latin typeface="Oswald" panose="020B0604020202020204" charset="0"/>
              </a:rPr>
              <a:t>/mois = </a:t>
            </a:r>
            <a:r>
              <a:rPr lang="fr-FR" sz="1500" dirty="0" smtClean="0">
                <a:solidFill>
                  <a:schemeClr val="tx1"/>
                </a:solidFill>
                <a:latin typeface="Oswald" panose="020B0604020202020204" charset="0"/>
              </a:rPr>
              <a:t>2 160€</a:t>
            </a:r>
            <a:endParaRPr lang="fr-FR" sz="1500" dirty="0">
              <a:solidFill>
                <a:schemeClr val="tx1"/>
              </a:solidFill>
              <a:latin typeface="Oswald" panose="020B060402020202020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2678906" y="2586039"/>
            <a:ext cx="2046684" cy="628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dirty="0">
                <a:solidFill>
                  <a:schemeClr val="tx1"/>
                </a:solidFill>
                <a:latin typeface="Oswald" panose="020B0604020202020204" charset="0"/>
              </a:rPr>
              <a:t>Transports : </a:t>
            </a:r>
          </a:p>
          <a:p>
            <a:pPr algn="ctr"/>
            <a:r>
              <a:rPr lang="fr-FR" sz="1500" dirty="0" smtClean="0">
                <a:solidFill>
                  <a:schemeClr val="tx1"/>
                </a:solidFill>
                <a:latin typeface="Oswald" panose="020B0604020202020204" charset="0"/>
              </a:rPr>
              <a:t>140</a:t>
            </a:r>
            <a:r>
              <a:rPr lang="fr-FR" sz="1500" dirty="0">
                <a:solidFill>
                  <a:schemeClr val="tx1"/>
                </a:solidFill>
                <a:latin typeface="Oswald" panose="020B0604020202020204" charset="0"/>
              </a:rPr>
              <a:t>€/mois = 1 </a:t>
            </a:r>
            <a:r>
              <a:rPr lang="fr-FR" sz="1500" dirty="0" smtClean="0">
                <a:solidFill>
                  <a:schemeClr val="tx1"/>
                </a:solidFill>
                <a:latin typeface="Oswald" panose="020B0604020202020204" charset="0"/>
              </a:rPr>
              <a:t>680€</a:t>
            </a:r>
            <a:endParaRPr lang="fr-FR" sz="1500" dirty="0">
              <a:solidFill>
                <a:schemeClr val="tx1"/>
              </a:solidFill>
              <a:latin typeface="Oswald" panose="020B060402020202020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2678906" y="3214689"/>
            <a:ext cx="2046684" cy="628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dirty="0">
                <a:solidFill>
                  <a:schemeClr val="tx1"/>
                </a:solidFill>
                <a:latin typeface="Oswald" panose="020B0604020202020204" charset="0"/>
              </a:rPr>
              <a:t>Autres : </a:t>
            </a:r>
          </a:p>
          <a:p>
            <a:pPr algn="ctr"/>
            <a:r>
              <a:rPr lang="fr-FR" sz="1500" dirty="0" smtClean="0">
                <a:solidFill>
                  <a:schemeClr val="tx1"/>
                </a:solidFill>
                <a:latin typeface="Oswald" panose="020B0604020202020204" charset="0"/>
              </a:rPr>
              <a:t>250</a:t>
            </a:r>
            <a:r>
              <a:rPr lang="fr-FR" sz="1500" dirty="0">
                <a:solidFill>
                  <a:schemeClr val="tx1"/>
                </a:solidFill>
                <a:latin typeface="Oswald" panose="020B0604020202020204" charset="0"/>
              </a:rPr>
              <a:t>€/mois = </a:t>
            </a:r>
            <a:r>
              <a:rPr lang="fr-FR" sz="1500" dirty="0" smtClean="0">
                <a:solidFill>
                  <a:schemeClr val="tx1"/>
                </a:solidFill>
                <a:latin typeface="Oswald" panose="020B0604020202020204" charset="0"/>
              </a:rPr>
              <a:t>3 000€</a:t>
            </a:r>
            <a:endParaRPr lang="fr-FR" sz="1500" dirty="0">
              <a:solidFill>
                <a:schemeClr val="tx1"/>
              </a:solidFill>
              <a:latin typeface="Oswald" panose="020B060402020202020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2686050" y="3843339"/>
            <a:ext cx="2046684" cy="628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dirty="0">
                <a:solidFill>
                  <a:schemeClr val="tx1"/>
                </a:solidFill>
                <a:latin typeface="Oswald" panose="020B0604020202020204" charset="0"/>
              </a:rPr>
              <a:t>Loisirs: </a:t>
            </a:r>
          </a:p>
          <a:p>
            <a:pPr algn="ctr"/>
            <a:r>
              <a:rPr lang="fr-FR" sz="1500" dirty="0" smtClean="0">
                <a:solidFill>
                  <a:schemeClr val="tx1"/>
                </a:solidFill>
                <a:latin typeface="Oswald" panose="020B0604020202020204" charset="0"/>
              </a:rPr>
              <a:t>200</a:t>
            </a:r>
            <a:r>
              <a:rPr lang="fr-FR" sz="1500" dirty="0">
                <a:solidFill>
                  <a:schemeClr val="tx1"/>
                </a:solidFill>
                <a:latin typeface="Oswald" panose="020B0604020202020204" charset="0"/>
              </a:rPr>
              <a:t>€/mois = </a:t>
            </a:r>
            <a:r>
              <a:rPr lang="fr-FR" sz="1500" dirty="0" smtClean="0">
                <a:solidFill>
                  <a:schemeClr val="tx1"/>
                </a:solidFill>
                <a:latin typeface="Oswald" panose="020B0604020202020204" charset="0"/>
              </a:rPr>
              <a:t>2 400€</a:t>
            </a:r>
            <a:endParaRPr lang="fr-FR" sz="1500" dirty="0">
              <a:solidFill>
                <a:schemeClr val="tx1"/>
              </a:solidFill>
              <a:latin typeface="Oswald" panose="020B0604020202020204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2686050" y="4471989"/>
            <a:ext cx="2046684" cy="314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dirty="0" smtClean="0">
                <a:solidFill>
                  <a:schemeClr val="tx1"/>
                </a:solidFill>
                <a:latin typeface="Oswald" panose="020B0604020202020204" charset="0"/>
              </a:rPr>
              <a:t>Reste </a:t>
            </a:r>
            <a:r>
              <a:rPr lang="fr-FR" sz="1500" dirty="0">
                <a:solidFill>
                  <a:schemeClr val="tx1"/>
                </a:solidFill>
                <a:latin typeface="Oswald" panose="020B0604020202020204" charset="0"/>
              </a:rPr>
              <a:t>: </a:t>
            </a:r>
            <a:r>
              <a:rPr lang="fr-FR" sz="1500" dirty="0" smtClean="0">
                <a:solidFill>
                  <a:schemeClr val="tx1"/>
                </a:solidFill>
                <a:latin typeface="Oswald" panose="020B0604020202020204" charset="0"/>
              </a:rPr>
              <a:t>3 960€</a:t>
            </a:r>
            <a:endParaRPr lang="fr-FR" sz="1500" dirty="0">
              <a:solidFill>
                <a:schemeClr val="tx1"/>
              </a:solidFill>
              <a:latin typeface="Oswald" panose="020B0604020202020204" charset="0"/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 flipH="1" flipV="1">
            <a:off x="4732735" y="1632349"/>
            <a:ext cx="982265" cy="23217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H="1" flipV="1">
            <a:off x="4732735" y="2193132"/>
            <a:ext cx="989409" cy="15359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H="1">
            <a:off x="4732735" y="2836069"/>
            <a:ext cx="989409" cy="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H="1">
            <a:off x="4725591" y="3443288"/>
            <a:ext cx="989409" cy="8572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H="1">
            <a:off x="4732735" y="3943351"/>
            <a:ext cx="989409" cy="21431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Google Shape;91;p12"/>
          <p:cNvSpPr txBox="1"/>
          <p:nvPr/>
        </p:nvSpPr>
        <p:spPr>
          <a:xfrm>
            <a:off x="1850232" y="4793460"/>
            <a:ext cx="750094" cy="350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spcBef>
                <a:spcPts val="75"/>
              </a:spcBef>
              <a:buClr>
                <a:srgbClr val="262626"/>
              </a:buClr>
              <a:buSzPts val="3200"/>
            </a:pPr>
            <a:r>
              <a:rPr lang="fr-FR" sz="1500" b="1" dirty="0">
                <a:solidFill>
                  <a:schemeClr val="tx1"/>
                </a:solidFill>
                <a:latin typeface="Oswald" panose="020B0604020202020204" charset="0"/>
                <a:ea typeface="Calibri"/>
                <a:cs typeface="Calibri"/>
                <a:sym typeface="Calibri"/>
              </a:rPr>
              <a:t>Total</a:t>
            </a:r>
            <a:endParaRPr sz="1500" b="1" dirty="0">
              <a:solidFill>
                <a:schemeClr val="tx1"/>
              </a:solidFill>
              <a:latin typeface="Oswald" panose="020B0604020202020204" charset="0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91;p12"/>
          <p:cNvSpPr txBox="1"/>
          <p:nvPr/>
        </p:nvSpPr>
        <p:spPr>
          <a:xfrm>
            <a:off x="2993232" y="4807745"/>
            <a:ext cx="1214438" cy="350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spcBef>
                <a:spcPts val="75"/>
              </a:spcBef>
              <a:buClr>
                <a:srgbClr val="262626"/>
              </a:buClr>
              <a:buSzPts val="3200"/>
            </a:pPr>
            <a:r>
              <a:rPr lang="fr-FR" sz="1500" b="1" dirty="0" smtClean="0">
                <a:solidFill>
                  <a:schemeClr val="tx1"/>
                </a:solidFill>
                <a:latin typeface="Oswald" panose="020B0604020202020204" charset="0"/>
                <a:ea typeface="Calibri"/>
                <a:cs typeface="Calibri"/>
                <a:sym typeface="Calibri"/>
              </a:rPr>
              <a:t>21.600 </a:t>
            </a:r>
            <a:r>
              <a:rPr lang="fr-FR" sz="1500" b="1" dirty="0">
                <a:solidFill>
                  <a:schemeClr val="tx1"/>
                </a:solidFill>
                <a:latin typeface="Oswald" panose="020B0604020202020204" charset="0"/>
                <a:ea typeface="Calibri"/>
                <a:cs typeface="Calibri"/>
                <a:sym typeface="Calibri"/>
              </a:rPr>
              <a:t>€</a:t>
            </a:r>
            <a:endParaRPr sz="1500" b="1" dirty="0">
              <a:solidFill>
                <a:schemeClr val="tx1"/>
              </a:solidFill>
              <a:latin typeface="Oswald" panose="020B0604020202020204" charset="0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91;p12"/>
          <p:cNvSpPr txBox="1"/>
          <p:nvPr/>
        </p:nvSpPr>
        <p:spPr>
          <a:xfrm>
            <a:off x="6149280" y="4782747"/>
            <a:ext cx="1214438" cy="350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spcBef>
                <a:spcPts val="75"/>
              </a:spcBef>
              <a:buClr>
                <a:srgbClr val="262626"/>
              </a:buClr>
              <a:buSzPts val="3200"/>
            </a:pPr>
            <a:r>
              <a:rPr lang="fr-FR" sz="1500" b="1" dirty="0" smtClean="0">
                <a:solidFill>
                  <a:schemeClr val="tx1"/>
                </a:solidFill>
                <a:latin typeface="Oswald" panose="020B0604020202020204" charset="0"/>
                <a:ea typeface="Calibri"/>
                <a:cs typeface="Calibri"/>
                <a:sym typeface="Calibri"/>
              </a:rPr>
              <a:t>21.600 </a:t>
            </a:r>
            <a:r>
              <a:rPr lang="fr-FR" sz="1500" b="1" dirty="0">
                <a:solidFill>
                  <a:schemeClr val="tx1"/>
                </a:solidFill>
                <a:latin typeface="Oswald" panose="020B0604020202020204" charset="0"/>
                <a:ea typeface="Calibri"/>
                <a:cs typeface="Calibri"/>
                <a:sym typeface="Calibri"/>
              </a:rPr>
              <a:t>€</a:t>
            </a:r>
            <a:endParaRPr sz="1500" b="1" dirty="0">
              <a:solidFill>
                <a:schemeClr val="tx1"/>
              </a:solidFill>
              <a:latin typeface="Oswald" panose="020B0604020202020204" charset="0"/>
              <a:ea typeface="Calibri"/>
              <a:cs typeface="Calibri"/>
              <a:sym typeface="Calibri"/>
            </a:endParaRPr>
          </a:p>
        </p:txBody>
      </p:sp>
      <p:sp>
        <p:nvSpPr>
          <p:cNvPr id="26" name="Cylindre 25"/>
          <p:cNvSpPr/>
          <p:nvPr/>
        </p:nvSpPr>
        <p:spPr>
          <a:xfrm>
            <a:off x="4988421" y="4657732"/>
            <a:ext cx="726579" cy="45005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 smtClean="0">
                <a:solidFill>
                  <a:schemeClr val="tx1"/>
                </a:solidFill>
                <a:latin typeface="Oswald" panose="020B0604020202020204" charset="0"/>
              </a:rPr>
              <a:t>épargne</a:t>
            </a:r>
            <a:endParaRPr lang="fr-FR" sz="1050" b="1" dirty="0">
              <a:solidFill>
                <a:schemeClr val="tx1"/>
              </a:solidFill>
              <a:latin typeface="Oswald" panose="020B0604020202020204" charset="0"/>
            </a:endParaRPr>
          </a:p>
        </p:txBody>
      </p:sp>
      <p:cxnSp>
        <p:nvCxnSpPr>
          <p:cNvPr id="27" name="Connecteur droit avec flèche 26"/>
          <p:cNvCxnSpPr>
            <a:stCxn id="17" idx="3"/>
            <a:endCxn id="26" idx="2"/>
          </p:cNvCxnSpPr>
          <p:nvPr/>
        </p:nvCxnSpPr>
        <p:spPr>
          <a:xfrm>
            <a:off x="4732734" y="4629152"/>
            <a:ext cx="255687" cy="25360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44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3" grpId="0"/>
      <p:bldP spid="24" grpId="0"/>
      <p:bldP spid="25" grpId="0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 smtClean="0"/>
              <a:t>Axes du budget 2023</a:t>
            </a:r>
            <a:endParaRPr dirty="0"/>
          </a:p>
        </p:txBody>
      </p:sp>
      <p:sp>
        <p:nvSpPr>
          <p:cNvPr id="108" name="Google Shape;108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17822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100" b="1" dirty="0" smtClean="0">
                <a:solidFill>
                  <a:schemeClr val="dk1"/>
                </a:solidFill>
              </a:rPr>
              <a:t>1. Simplification</a:t>
            </a:r>
            <a:endParaRPr sz="2100" b="1" dirty="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fr-FR" sz="1600" dirty="0" smtClean="0"/>
              <a:t>Structure très détaillée et difficile à suivre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fr-FR" sz="1600" dirty="0" smtClean="0"/>
              <a:t>Crédits disséminés</a:t>
            </a: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fr" sz="1600" dirty="0" smtClean="0"/>
              <a:t>Perte de cohérence au fil des années</a:t>
            </a:r>
            <a:endParaRPr sz="1600" dirty="0"/>
          </a:p>
        </p:txBody>
      </p:sp>
      <p:sp>
        <p:nvSpPr>
          <p:cNvPr id="109" name="Google Shape;109;p19"/>
          <p:cNvSpPr txBox="1">
            <a:spLocks noGrp="1"/>
          </p:cNvSpPr>
          <p:nvPr>
            <p:ph type="body" idx="2"/>
          </p:nvPr>
        </p:nvSpPr>
        <p:spPr>
          <a:xfrm>
            <a:off x="4832399" y="1152475"/>
            <a:ext cx="4237459" cy="15598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100" b="1" dirty="0" smtClean="0">
                <a:solidFill>
                  <a:schemeClr val="dk1"/>
                </a:solidFill>
              </a:rPr>
              <a:t>2. Crédits pédagogiques préservés</a:t>
            </a:r>
            <a:endParaRPr sz="2100" b="1" dirty="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fr-FR" sz="1600" dirty="0" smtClean="0"/>
              <a:t>Malgré un contexte financier difficile</a:t>
            </a: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fr" sz="1600" dirty="0" smtClean="0"/>
              <a:t>Ligne projets à 30.000 €</a:t>
            </a:r>
            <a:endParaRPr sz="1600" dirty="0"/>
          </a:p>
        </p:txBody>
      </p:sp>
      <p:sp>
        <p:nvSpPr>
          <p:cNvPr id="5" name="Google Shape;109;p19"/>
          <p:cNvSpPr txBox="1">
            <a:spLocks/>
          </p:cNvSpPr>
          <p:nvPr/>
        </p:nvSpPr>
        <p:spPr>
          <a:xfrm>
            <a:off x="199098" y="2868005"/>
            <a:ext cx="4286405" cy="214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Char char="○"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Char char="■"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Char char="●"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Char char="○"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Char char="■"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Char char="●"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Char char="○"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200"/>
              <a:buFont typeface="Average"/>
              <a:buChar char="■"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indent="0">
              <a:buFont typeface="Average"/>
              <a:buNone/>
            </a:pPr>
            <a:r>
              <a:rPr lang="fr-FR" sz="2100" b="1" dirty="0">
                <a:solidFill>
                  <a:schemeClr val="dk1"/>
                </a:solidFill>
              </a:rPr>
              <a:t>3</a:t>
            </a:r>
            <a:r>
              <a:rPr lang="fr-FR" sz="2100" b="1" dirty="0" smtClean="0">
                <a:solidFill>
                  <a:schemeClr val="dk1"/>
                </a:solidFill>
              </a:rPr>
              <a:t>. Limiter le prélèvement sur le fonds de roulement</a:t>
            </a:r>
          </a:p>
          <a:p>
            <a:pPr indent="-330200">
              <a:buSzPts val="1600"/>
            </a:pPr>
            <a:r>
              <a:rPr lang="fr-FR" sz="1600" dirty="0" smtClean="0"/>
              <a:t>Budget 2022 équilibré avec un prélèvement de plus de 50.000 €</a:t>
            </a:r>
          </a:p>
          <a:p>
            <a:pPr indent="-330200">
              <a:buSzPts val="1600"/>
            </a:pPr>
            <a:r>
              <a:rPr lang="fr-FR" sz="1600" dirty="0" smtClean="0"/>
              <a:t>Effort collectif en 2023 : copies, chauffage, dégradations, fournitures, gaspillages</a:t>
            </a:r>
            <a:endParaRPr lang="fr-FR" sz="1600" dirty="0"/>
          </a:p>
        </p:txBody>
      </p:sp>
      <p:sp>
        <p:nvSpPr>
          <p:cNvPr id="6" name="Google Shape;109;p19"/>
          <p:cNvSpPr txBox="1">
            <a:spLocks/>
          </p:cNvSpPr>
          <p:nvPr/>
        </p:nvSpPr>
        <p:spPr>
          <a:xfrm>
            <a:off x="4857595" y="2847058"/>
            <a:ext cx="4286405" cy="214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Char char="○"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Char char="■"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Char char="●"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Char char="○"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Char char="■"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Char char="●"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Char char="○"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200"/>
              <a:buFont typeface="Average"/>
              <a:buChar char="■"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indent="0">
              <a:buFont typeface="Average"/>
              <a:buNone/>
            </a:pPr>
            <a:r>
              <a:rPr lang="fr-FR" sz="2100" b="1" dirty="0" smtClean="0">
                <a:solidFill>
                  <a:schemeClr val="dk1"/>
                </a:solidFill>
              </a:rPr>
              <a:t>4. Cas de la viabilisation</a:t>
            </a:r>
          </a:p>
          <a:p>
            <a:pPr indent="-330200">
              <a:buSzPts val="1600"/>
            </a:pPr>
            <a:r>
              <a:rPr lang="fr-FR" sz="1600" dirty="0" smtClean="0"/>
              <a:t>Dépenses en forte augmentation</a:t>
            </a:r>
          </a:p>
          <a:p>
            <a:pPr indent="-330200">
              <a:buSzPts val="1600"/>
            </a:pPr>
            <a:r>
              <a:rPr lang="fr-FR" sz="1600" dirty="0" smtClean="0"/>
              <a:t>Soutien financier de la </a:t>
            </a:r>
            <a:r>
              <a:rPr lang="fr-FR" sz="1600" dirty="0" smtClean="0"/>
              <a:t>région.</a:t>
            </a:r>
          </a:p>
          <a:p>
            <a:pPr indent="-330200">
              <a:buSzPts val="1600"/>
            </a:pPr>
            <a:r>
              <a:rPr lang="fr-FR" sz="1600" dirty="0" smtClean="0"/>
              <a:t>10% de l’augmentation de la DAF est affectée à la viabilisation soit X écus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440</TotalTime>
  <Words>1148</Words>
  <Application>Microsoft Office PowerPoint</Application>
  <PresentationFormat>Affichage à l'écran (16:9)</PresentationFormat>
  <Paragraphs>204</Paragraphs>
  <Slides>19</Slides>
  <Notes>19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9" baseType="lpstr">
      <vt:lpstr>Bookman Old Style</vt:lpstr>
      <vt:lpstr>Lucida Sans</vt:lpstr>
      <vt:lpstr>Mangal</vt:lpstr>
      <vt:lpstr>Calibri</vt:lpstr>
      <vt:lpstr>Liberation Serif;Times New Roma</vt:lpstr>
      <vt:lpstr>NSimSun</vt:lpstr>
      <vt:lpstr>Oswald</vt:lpstr>
      <vt:lpstr>Arial</vt:lpstr>
      <vt:lpstr>Average</vt:lpstr>
      <vt:lpstr>Slate</vt:lpstr>
      <vt:lpstr>Budget 2023</vt:lpstr>
      <vt:lpstr>Généralités 1</vt:lpstr>
      <vt:lpstr>Généralités 2</vt:lpstr>
      <vt:lpstr>Généralités 3</vt:lpstr>
      <vt:lpstr>Calendrier</vt:lpstr>
      <vt:lpstr>Principes</vt:lpstr>
      <vt:lpstr>Organisation</vt:lpstr>
      <vt:lpstr>Présentation PowerPoint</vt:lpstr>
      <vt:lpstr>Axes du budget 2023</vt:lpstr>
      <vt:lpstr>Les recettes ou ressources </vt:lpstr>
      <vt:lpstr>Les recettes ou ressources </vt:lpstr>
      <vt:lpstr>Analyse par service</vt:lpstr>
      <vt:lpstr>Analyse par service</vt:lpstr>
      <vt:lpstr>Analyse par service</vt:lpstr>
      <vt:lpstr>Analyse par service</vt:lpstr>
      <vt:lpstr>Synthèse</vt:lpstr>
      <vt:lpstr>Montant par service soumis au vote des administrateurs</vt:lpstr>
      <vt:lpstr>Montant par service soumis au vote des administrateurs</vt:lpstr>
      <vt:lpstr>Merci de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Budget 2023</dc:title>
  <dc:creator>intendant</dc:creator>
  <cp:lastModifiedBy>intendant</cp:lastModifiedBy>
  <cp:revision>41</cp:revision>
  <dcterms:modified xsi:type="dcterms:W3CDTF">2022-11-26T20:26:21Z</dcterms:modified>
</cp:coreProperties>
</file>