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60" r:id="rId5"/>
    <p:sldId id="261" r:id="rId6"/>
    <p:sldId id="296" r:id="rId7"/>
    <p:sldId id="281" r:id="rId8"/>
    <p:sldId id="298" r:id="rId9"/>
    <p:sldId id="285" r:id="rId10"/>
    <p:sldId id="297" r:id="rId11"/>
    <p:sldId id="284" r:id="rId12"/>
    <p:sldId id="286" r:id="rId13"/>
    <p:sldId id="299" r:id="rId14"/>
    <p:sldId id="293" r:id="rId15"/>
    <p:sldId id="263" r:id="rId16"/>
    <p:sldId id="289" r:id="rId17"/>
    <p:sldId id="290" r:id="rId18"/>
    <p:sldId id="291" r:id="rId19"/>
    <p:sldId id="292" r:id="rId20"/>
    <p:sldId id="294" r:id="rId21"/>
    <p:sldId id="274" r:id="rId22"/>
    <p:sldId id="295" r:id="rId23"/>
    <p:sldId id="278" r:id="rId24"/>
    <p:sldId id="280" r:id="rId25"/>
  </p:sldIdLst>
  <p:sldSz cx="10080625" cy="7559675"/>
  <p:notesSz cx="7099300" cy="102346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828" y="63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ntendant1\Documents\COMPTES%20FINANCIERS\CLG%20MARCILLAC\COFI%202018\cofi_2018_marcillac_donnee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intendant1\Documents\COMPTES%20FINANCIERS\CLG%20MARCILLAC\COFI%202018\cofi_2018_marcillac_donnees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_adm\intendance\MARCILLAC\cofi\COGEFI%20V17.10-%200120011X\COGEFI17.10-%200120011X.xlsb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ntendant1\Documents\COMPTES%20FINANCIERS\CLG%20MARCILLAC\COFI%202018\cofi_2018_marcillac_donnees.xls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_adm\intendance\MARCILLAC\cofi\COGEFI%20V17.10-%200120011X\COGEFI17.10-%200120011X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Patrimoine en €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21780224"/>
        <c:axId val="231575552"/>
      </c:areaChart>
      <c:catAx>
        <c:axId val="22178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1575552"/>
        <c:crosses val="autoZero"/>
        <c:auto val="1"/>
        <c:lblAlgn val="ctr"/>
        <c:lblOffset val="100"/>
        <c:noMultiLvlLbl val="0"/>
      </c:catAx>
      <c:valAx>
        <c:axId val="23157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780224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60230763048592E-2"/>
          <c:y val="0.11769722721482542"/>
          <c:w val="0.92102642979751359"/>
          <c:h val="0.76808149839592565"/>
        </c:manualLayout>
      </c:layout>
      <c:lineChart>
        <c:grouping val="standard"/>
        <c:varyColors val="0"/>
        <c:ser>
          <c:idx val="0"/>
          <c:order val="0"/>
          <c:tx>
            <c:strRef>
              <c:f>_!$B$153</c:f>
              <c:strCache>
                <c:ptCount val="1"/>
                <c:pt idx="0">
                  <c:v>Résultat</c:v>
                </c:pt>
              </c:strCache>
            </c:strRef>
          </c:tx>
          <c:marker>
            <c:symbol val="none"/>
          </c:marker>
          <c:dLbls>
            <c:numFmt formatCode="#,##0.00" sourceLinked="0"/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_!$C$152:$G$152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_!$C$153:$G$153</c:f>
              <c:numCache>
                <c:formatCode>#,##0.00\ "€"</c:formatCode>
                <c:ptCount val="5"/>
                <c:pt idx="0">
                  <c:v>9684.01</c:v>
                </c:pt>
                <c:pt idx="1">
                  <c:v>6740.03</c:v>
                </c:pt>
                <c:pt idx="2">
                  <c:v>966.4</c:v>
                </c:pt>
                <c:pt idx="3">
                  <c:v>-6586.6</c:v>
                </c:pt>
                <c:pt idx="4">
                  <c:v>11138.75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59680"/>
        <c:axId val="157961216"/>
      </c:lineChart>
      <c:catAx>
        <c:axId val="15795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fr-FR"/>
          </a:p>
        </c:txPr>
        <c:crossAx val="157961216"/>
        <c:crosses val="autoZero"/>
        <c:auto val="1"/>
        <c:lblAlgn val="ctr"/>
        <c:lblOffset val="100"/>
        <c:noMultiLvlLbl val="0"/>
      </c:catAx>
      <c:valAx>
        <c:axId val="15796121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57959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7322276666771868"/>
          <c:y val="0.15966551798614492"/>
          <c:w val="0.24103327791595358"/>
          <c:h val="7.283558610107314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90663993182534E-2"/>
          <c:y val="0.12231452008238877"/>
          <c:w val="0.89683473957320003"/>
          <c:h val="0.69217717336366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_!$B$310</c:f>
              <c:strCache>
                <c:ptCount val="1"/>
                <c:pt idx="0">
                  <c:v>Terrains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</c:spPr>
          </c:dPt>
          <c:dLbls>
            <c:numFmt formatCode="#,##0.00\ \€" sourceLinked="0"/>
            <c:txPr>
              <a:bodyPr/>
              <a:lstStyle/>
              <a:p>
                <a:pPr>
                  <a:defRPr sz="800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_!$B$124:$B$127</c:f>
              <c:strCache>
                <c:ptCount val="4"/>
                <c:pt idx="0">
                  <c:v>Valeur du patrimoine au début de l'exercice</c:v>
                </c:pt>
                <c:pt idx="1">
                  <c:v>Achats immobilisés de l'exercice en cours</c:v>
                </c:pt>
                <c:pt idx="2">
                  <c:v>Sorties d'inventaires en cours d'exercice</c:v>
                </c:pt>
                <c:pt idx="3">
                  <c:v>Valeur du patrimoine à la fin de l'exercice</c:v>
                </c:pt>
              </c:strCache>
            </c:strRef>
          </c:cat>
          <c:val>
            <c:numRef>
              <c:f>_!$C$124:$C$127</c:f>
              <c:numCache>
                <c:formatCode>General</c:formatCode>
                <c:ptCount val="4"/>
                <c:pt idx="0">
                  <c:v>241784.06</c:v>
                </c:pt>
                <c:pt idx="1">
                  <c:v>73223.149999999994</c:v>
                </c:pt>
                <c:pt idx="2">
                  <c:v>0</c:v>
                </c:pt>
                <c:pt idx="3" formatCode="#,##0.00">
                  <c:v>315007.21000000002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7967488"/>
        <c:axId val="158014080"/>
      </c:barChart>
      <c:catAx>
        <c:axId val="1579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/>
            </a:pPr>
            <a:endParaRPr lang="fr-FR"/>
          </a:p>
        </c:txPr>
        <c:crossAx val="158014080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5801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579674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fr-FR" sz="1100" u="sng"/>
              <a:t>Financement de l'actif immobilisé</a:t>
            </a:r>
          </a:p>
        </c:rich>
      </c:tx>
      <c:layout>
        <c:manualLayout>
          <c:xMode val="edge"/>
          <c:yMode val="edge"/>
          <c:x val="0.38349515453797622"/>
          <c:y val="0.1129065253433379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823166884297082"/>
          <c:y val="0.12948525045211329"/>
          <c:w val="0.26491716283341538"/>
          <c:h val="0.79431596005089455"/>
        </c:manualLayout>
      </c:layout>
      <c:pieChart>
        <c:varyColors val="1"/>
        <c:ser>
          <c:idx val="0"/>
          <c:order val="0"/>
          <c:explosion val="4"/>
          <c:dLbls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_!$A$330:$A$334</c:f>
              <c:strCache>
                <c:ptCount val="2"/>
                <c:pt idx="0">
                  <c:v>Collectivité de rattachement</c:v>
                </c:pt>
                <c:pt idx="1">
                  <c:v>Fonds propres</c:v>
                </c:pt>
              </c:strCache>
            </c:strRef>
          </c:cat>
          <c:val>
            <c:numRef>
              <c:f>_!$B$330:$B$334</c:f>
              <c:numCache>
                <c:formatCode>0.00</c:formatCode>
                <c:ptCount val="2"/>
                <c:pt idx="0">
                  <c:v>169561.99</c:v>
                </c:pt>
                <c:pt idx="1">
                  <c:v>145445.22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96486284419112E-2"/>
          <c:y val="0.15324232656215486"/>
          <c:w val="0.92258368940986557"/>
          <c:h val="0.62780895801935765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'CA-bilan budgétaire'!$B$9:$J$9</c:f>
              <c:strCache>
                <c:ptCount val="5"/>
                <c:pt idx="0">
                  <c:v>Activités pédagogiques</c:v>
                </c:pt>
                <c:pt idx="1">
                  <c:v>Administration et logistique</c:v>
                </c:pt>
                <c:pt idx="2">
                  <c:v>Vie de l'élève</c:v>
                </c:pt>
                <c:pt idx="3">
                  <c:v>Bourses nationales</c:v>
                </c:pt>
                <c:pt idx="4">
                  <c:v>Restauration et hébergement</c:v>
                </c:pt>
              </c:strCache>
            </c:strRef>
          </c:cat>
          <c:val>
            <c:numRef>
              <c:f>'CA-bilan budgétaire'!$B$12:$J$12</c:f>
              <c:numCache>
                <c:formatCode>#,##0.00</c:formatCode>
                <c:ptCount val="9"/>
                <c:pt idx="0">
                  <c:v>252.68</c:v>
                </c:pt>
                <c:pt idx="1">
                  <c:v>-4940.7299999999996</c:v>
                </c:pt>
                <c:pt idx="2">
                  <c:v>0</c:v>
                </c:pt>
                <c:pt idx="3">
                  <c:v>0</c:v>
                </c:pt>
                <c:pt idx="4">
                  <c:v>11138.75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217344"/>
        <c:axId val="159043584"/>
      </c:barChart>
      <c:catAx>
        <c:axId val="1582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3F315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904358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1590435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5821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34926414147931E-2"/>
          <c:y val="0.14278014922630144"/>
          <c:w val="0.91305092927433751"/>
          <c:h val="0.74789677862464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'CA-bilan de santé financière'!$J$24</c:f>
              <c:strCache>
                <c:ptCount val="1"/>
                <c:pt idx="0">
                  <c:v>Fonds de roulement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'CA-bilan de santé financière'!$K$23:$L$23</c:f>
              <c:strCache>
                <c:ptCount val="2"/>
                <c:pt idx="0">
                  <c:v>Exercice 2018</c:v>
                </c:pt>
                <c:pt idx="1">
                  <c:v>Exercice 2019</c:v>
                </c:pt>
              </c:strCache>
            </c:strRef>
          </c:cat>
          <c:val>
            <c:numRef>
              <c:f>'CA-bilan de santé financière'!$K$24:$L$24</c:f>
              <c:numCache>
                <c:formatCode>#,##0.00</c:formatCode>
                <c:ptCount val="2"/>
                <c:pt idx="0">
                  <c:v>84152.11</c:v>
                </c:pt>
                <c:pt idx="1">
                  <c:v>90316.62</c:v>
                </c:pt>
              </c:numCache>
            </c:numRef>
          </c:val>
        </c:ser>
        <c:ser>
          <c:idx val="1"/>
          <c:order val="1"/>
          <c:tx>
            <c:strRef>
              <c:f>'CA-bilan de santé financière'!$J$25</c:f>
              <c:strCache>
                <c:ptCount val="1"/>
                <c:pt idx="0">
                  <c:v>Besoin  ou dégagement en FDR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'CA-bilan de santé financière'!$K$23:$L$23</c:f>
              <c:strCache>
                <c:ptCount val="2"/>
                <c:pt idx="0">
                  <c:v>Exercice 2018</c:v>
                </c:pt>
                <c:pt idx="1">
                  <c:v>Exercice 2019</c:v>
                </c:pt>
              </c:strCache>
            </c:strRef>
          </c:cat>
          <c:val>
            <c:numRef>
              <c:f>'CA-bilan de santé financière'!$K$25:$L$25</c:f>
              <c:numCache>
                <c:formatCode>#,##0.00</c:formatCode>
                <c:ptCount val="2"/>
                <c:pt idx="0">
                  <c:v>-16777.91</c:v>
                </c:pt>
                <c:pt idx="1">
                  <c:v>6648.52</c:v>
                </c:pt>
              </c:numCache>
            </c:numRef>
          </c:val>
        </c:ser>
        <c:ser>
          <c:idx val="2"/>
          <c:order val="2"/>
          <c:tx>
            <c:strRef>
              <c:f>'CA-bilan de santé financière'!$J$26</c:f>
              <c:strCache>
                <c:ptCount val="1"/>
                <c:pt idx="0">
                  <c:v>Trésorerie principale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'CA-bilan de santé financière'!$K$23:$L$23</c:f>
              <c:strCache>
                <c:ptCount val="2"/>
                <c:pt idx="0">
                  <c:v>Exercice 2018</c:v>
                </c:pt>
                <c:pt idx="1">
                  <c:v>Exercice 2019</c:v>
                </c:pt>
              </c:strCache>
            </c:strRef>
          </c:cat>
          <c:val>
            <c:numRef>
              <c:f>'CA-bilan de santé financière'!$K$26:$L$26</c:f>
              <c:numCache>
                <c:formatCode>#,##0.00</c:formatCode>
                <c:ptCount val="2"/>
                <c:pt idx="0">
                  <c:v>100930.02</c:v>
                </c:pt>
                <c:pt idx="1">
                  <c:v>83668.100000000006</c:v>
                </c:pt>
              </c:numCache>
            </c:numRef>
          </c:val>
        </c:ser>
        <c:ser>
          <c:idx val="3"/>
          <c:order val="3"/>
          <c:tx>
            <c:strRef>
              <c:f>'CA-bilan de santé financière'!$J$27</c:f>
              <c:strCache>
                <c:ptCount val="1"/>
                <c:pt idx="0">
                  <c:v>Autonomie financière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'CA-bilan de santé financière'!$K$23:$L$23</c:f>
              <c:strCache>
                <c:ptCount val="2"/>
                <c:pt idx="0">
                  <c:v>Exercice 2018</c:v>
                </c:pt>
                <c:pt idx="1">
                  <c:v>Exercice 2019</c:v>
                </c:pt>
              </c:strCache>
            </c:strRef>
          </c:cat>
          <c:val>
            <c:numRef>
              <c:f>'CA-bilan de santé financière'!$K$27:$L$27</c:f>
              <c:numCache>
                <c:formatCode>#,##0.00</c:formatCode>
                <c:ptCount val="2"/>
                <c:pt idx="0">
                  <c:v>54177.64</c:v>
                </c:pt>
                <c:pt idx="1">
                  <c:v>50340.34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8774016"/>
        <c:axId val="158775552"/>
      </c:barChart>
      <c:catAx>
        <c:axId val="15877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/>
            </a:pPr>
            <a:endParaRPr lang="fr-FR"/>
          </a:p>
        </c:txPr>
        <c:crossAx val="15877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7755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5877401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035083297690421"/>
          <c:y val="5.9612551904421537E-2"/>
          <c:w val="0.70190474763586963"/>
          <c:h val="0.12490913218147229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1"/>
      <c:hPercent val="50"/>
      <c:rotY val="36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04426028455576E-2"/>
          <c:y val="0.138612149933173"/>
          <c:w val="0.92128646289913751"/>
          <c:h val="0.561374884250911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'C2-fdr'!$A$13</c:f>
              <c:strCache>
                <c:ptCount val="1"/>
                <c:pt idx="0">
                  <c:v>STRUCTURATION DU FONDS DE ROULEMENT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3133456621830833E-2"/>
                  <c:y val="-8.850038242976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02866544315801E-2"/>
                  <c:y val="-9.199689189578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9231547351404E-2"/>
                  <c:y val="-8.850038242976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091612009228852E-2"/>
                  <c:y val="-8.150736349774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'C2-fdr'!$B$14:$E$14</c:f>
              <c:strCache>
                <c:ptCount val="4"/>
                <c:pt idx="0">
                  <c:v>Cautionnements et provisions</c:v>
                </c:pt>
                <c:pt idx="1">
                  <c:v>Créances</c:v>
                </c:pt>
                <c:pt idx="2">
                  <c:v>Stocks</c:v>
                </c:pt>
                <c:pt idx="3">
                  <c:v>Autonomie financière</c:v>
                </c:pt>
              </c:strCache>
            </c:strRef>
          </c:cat>
          <c:val>
            <c:numRef>
              <c:f>'C2-fdr'!$B$15:$E$15</c:f>
              <c:numCache>
                <c:formatCode>#,##0.00</c:formatCode>
                <c:ptCount val="4"/>
                <c:pt idx="0">
                  <c:v>0</c:v>
                </c:pt>
                <c:pt idx="1">
                  <c:v>29425.34</c:v>
                </c:pt>
                <c:pt idx="2">
                  <c:v>10550.94</c:v>
                </c:pt>
                <c:pt idx="3">
                  <c:v>50340.34</c:v>
                </c:pt>
              </c:numCache>
            </c:numRef>
          </c:val>
          <c:shape val="coneToMax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one"/>
        <c:axId val="158845184"/>
        <c:axId val="158855168"/>
        <c:axId val="158050944"/>
      </c:bar3DChart>
      <c:catAx>
        <c:axId val="15884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885516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5885516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58845184"/>
        <c:crosses val="autoZero"/>
        <c:crossBetween val="between"/>
      </c:valAx>
      <c:serAx>
        <c:axId val="158050944"/>
        <c:scaling>
          <c:orientation val="minMax"/>
        </c:scaling>
        <c:delete val="1"/>
        <c:axPos val="b"/>
        <c:majorTickMark val="out"/>
        <c:minorTickMark val="none"/>
        <c:tickLblPos val="none"/>
        <c:crossAx val="158855168"/>
        <c:crosses val="autoZero"/>
      </c:serAx>
      <c:spPr>
        <a:noFill/>
        <a:ln w="952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56603590567228E-2"/>
          <c:y val="0.16246771400090221"/>
          <c:w val="0.84623562998077961"/>
          <c:h val="0.763124850334618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_!$A$110</c:f>
              <c:strCache>
                <c:ptCount val="1"/>
                <c:pt idx="0">
                  <c:v>Créances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_!$C$202:$D$202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_!$B$110:$C$110</c:f>
              <c:numCache>
                <c:formatCode>#,##0.00</c:formatCode>
                <c:ptCount val="2"/>
                <c:pt idx="0">
                  <c:v>21886.83</c:v>
                </c:pt>
                <c:pt idx="1">
                  <c:v>29425.34</c:v>
                </c:pt>
              </c:numCache>
            </c:numRef>
          </c:val>
        </c:ser>
        <c:ser>
          <c:idx val="1"/>
          <c:order val="1"/>
          <c:tx>
            <c:strRef>
              <c:f>_!$A$111</c:f>
              <c:strCache>
                <c:ptCount val="1"/>
                <c:pt idx="0">
                  <c:v>Stocks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_!$C$202:$D$202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_!$B$111:$C$111</c:f>
              <c:numCache>
                <c:formatCode>#,##0.00</c:formatCode>
                <c:ptCount val="2"/>
                <c:pt idx="0">
                  <c:v>8087.64</c:v>
                </c:pt>
                <c:pt idx="1">
                  <c:v>10550.94</c:v>
                </c:pt>
              </c:numCache>
            </c:numRef>
          </c:val>
        </c:ser>
        <c:ser>
          <c:idx val="2"/>
          <c:order val="2"/>
          <c:tx>
            <c:strRef>
              <c:f>_!$A$112</c:f>
              <c:strCache>
                <c:ptCount val="1"/>
                <c:pt idx="0">
                  <c:v>Provisions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elete val="1"/>
          </c:dLbls>
          <c:cat>
            <c:numRef>
              <c:f>_!$C$202:$D$202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_!$B$112:$C$112</c:f>
              <c:numCache>
                <c:formatCode>#,##0.00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_!$A$113</c:f>
              <c:strCache>
                <c:ptCount val="1"/>
                <c:pt idx="0">
                  <c:v>Cautionnements</c:v>
                </c:pt>
              </c:strCache>
            </c:strRef>
          </c:tx>
          <c:invertIfNegative val="0"/>
          <c:dLbls>
            <c:delete val="1"/>
          </c:dLbls>
          <c:cat>
            <c:numRef>
              <c:f>_!$C$202:$D$202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_!$B$113:$C$113</c:f>
              <c:numCache>
                <c:formatCode>#,##0.00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_!$A$114</c:f>
              <c:strCache>
                <c:ptCount val="1"/>
                <c:pt idx="0">
                  <c:v>Autonomie financière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_!$C$202:$D$202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_!$B$114:$C$114</c:f>
              <c:numCache>
                <c:formatCode>#,##0.00</c:formatCode>
                <c:ptCount val="2"/>
                <c:pt idx="0">
                  <c:v>54177.64</c:v>
                </c:pt>
                <c:pt idx="1">
                  <c:v>50340.34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8110464"/>
        <c:axId val="158112000"/>
      </c:barChart>
      <c:catAx>
        <c:axId val="158110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fr-FR"/>
          </a:p>
        </c:txPr>
        <c:crossAx val="15811200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5811200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one"/>
        <c:crossAx val="15811046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1826982772361753"/>
          <c:y val="0.16217371102531852"/>
          <c:w val="0.66114010117420063"/>
          <c:h val="4.9905381197079782E-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56603590567228E-2"/>
          <c:y val="0.17378378571034594"/>
          <c:w val="0.82535206977859998"/>
          <c:h val="0.754637599416908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_!$D$110</c:f>
              <c:strCache>
                <c:ptCount val="1"/>
                <c:pt idx="0">
                  <c:v>Dettes à régler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48A54"/>
              </a:solidFill>
            </c:spPr>
          </c:dPt>
          <c:dPt>
            <c:idx val="1"/>
            <c:invertIfNegative val="0"/>
            <c:bubble3D val="0"/>
            <c:spPr>
              <a:solidFill>
                <a:srgbClr val="948A54"/>
              </a:solidFill>
            </c:spPr>
          </c:dPt>
          <c:dLbls>
            <c:delete val="1"/>
          </c:dLbls>
          <c:cat>
            <c:numRef>
              <c:f>_!$F$202:$G$202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_!$E$110:$F$110</c:f>
              <c:numCache>
                <c:formatCode>#,##0.00</c:formatCode>
                <c:ptCount val="2"/>
                <c:pt idx="0">
                  <c:v>23974</c:v>
                </c:pt>
                <c:pt idx="1">
                  <c:v>5406.56</c:v>
                </c:pt>
              </c:numCache>
            </c:numRef>
          </c:val>
        </c:ser>
        <c:ser>
          <c:idx val="1"/>
          <c:order val="1"/>
          <c:tx>
            <c:strRef>
              <c:f>_!$D$111</c:f>
              <c:strCache>
                <c:ptCount val="1"/>
                <c:pt idx="0">
                  <c:v>Avances hébergement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elete val="1"/>
          </c:dLbls>
          <c:cat>
            <c:numRef>
              <c:f>_!$F$202:$G$202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_!$E$111:$F$111</c:f>
              <c:numCache>
                <c:formatCode>#,##0.00</c:formatCode>
                <c:ptCount val="2"/>
                <c:pt idx="0">
                  <c:v>9231</c:v>
                </c:pt>
                <c:pt idx="1">
                  <c:v>10569.56</c:v>
                </c:pt>
              </c:numCache>
            </c:numRef>
          </c:val>
        </c:ser>
        <c:ser>
          <c:idx val="2"/>
          <c:order val="2"/>
          <c:tx>
            <c:strRef>
              <c:f>_!$D$112</c:f>
              <c:strCache>
                <c:ptCount val="1"/>
                <c:pt idx="0">
                  <c:v>Autres avances de tiers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elete val="1"/>
          </c:dLbls>
          <c:cat>
            <c:numRef>
              <c:f>_!$F$202:$G$202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_!$E$112:$F$112</c:f>
              <c:numCache>
                <c:formatCode>#,##0.00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_!$D$113</c:f>
              <c:strCache>
                <c:ptCount val="1"/>
                <c:pt idx="0">
                  <c:v>Reliquats de subventions</c:v>
                </c:pt>
              </c:strCache>
            </c:strRef>
          </c:tx>
          <c:invertIfNegative val="0"/>
          <c:dLbls>
            <c:delete val="1"/>
          </c:dLbls>
          <c:cat>
            <c:numRef>
              <c:f>_!$F$202:$G$202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_!$E$113:$F$113</c:f>
              <c:numCache>
                <c:formatCode>#,##0.00</c:formatCode>
                <c:ptCount val="2"/>
                <c:pt idx="0">
                  <c:v>13547</c:v>
                </c:pt>
                <c:pt idx="1">
                  <c:v>17370.54</c:v>
                </c:pt>
              </c:numCache>
            </c:numRef>
          </c:val>
        </c:ser>
        <c:ser>
          <c:idx val="4"/>
          <c:order val="4"/>
          <c:tx>
            <c:strRef>
              <c:f>_!$D$114</c:f>
              <c:strCache>
                <c:ptCount val="1"/>
                <c:pt idx="0">
                  <c:v>Autonomie financière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elete val="1"/>
          </c:dLbls>
          <c:cat>
            <c:numRef>
              <c:f>_!$F$202:$G$202</c:f>
              <c:numCache>
                <c:formatCode>0</c:formatCode>
                <c:ptCount val="2"/>
                <c:pt idx="0" formatCode="General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_!$E$114:$F$114</c:f>
              <c:numCache>
                <c:formatCode>#,##0.00</c:formatCode>
                <c:ptCount val="2"/>
                <c:pt idx="0">
                  <c:v>54178.02</c:v>
                </c:pt>
                <c:pt idx="1">
                  <c:v>50321.440000000002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8982144"/>
        <c:axId val="158983680"/>
      </c:barChart>
      <c:catAx>
        <c:axId val="15898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898368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5898368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one"/>
        <c:crossAx val="15898214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3.4298666390034961E-2"/>
          <c:y val="6.687539794486716E-2"/>
          <c:w val="0.79210251443135427"/>
          <c:h val="0.16062019203903133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65288642649812E-2"/>
          <c:y val="0.11414800244225409"/>
          <c:w val="0.92745504406623547"/>
          <c:h val="0.75357625661517846"/>
        </c:manualLayout>
      </c:layout>
      <c:lineChart>
        <c:grouping val="standard"/>
        <c:varyColors val="0"/>
        <c:ser>
          <c:idx val="1"/>
          <c:order val="0"/>
          <c:tx>
            <c:strRef>
              <c:f>'CA-dynamique financière'!$M$21</c:f>
              <c:strCache>
                <c:ptCount val="1"/>
                <c:pt idx="0">
                  <c:v>J-Trés.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'CA-dynamique financière'!$N$20:$R$20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'CA-dynamique financière'!$N$21:$R$21</c:f>
              <c:numCache>
                <c:formatCode>#,##0</c:formatCode>
                <c:ptCount val="5"/>
                <c:pt idx="0">
                  <c:v>76</c:v>
                </c:pt>
                <c:pt idx="1">
                  <c:v>63</c:v>
                </c:pt>
                <c:pt idx="2">
                  <c:v>67</c:v>
                </c:pt>
                <c:pt idx="3">
                  <c:v>57</c:v>
                </c:pt>
                <c:pt idx="4">
                  <c:v>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68992"/>
        <c:axId val="158870528"/>
      </c:lineChart>
      <c:catAx>
        <c:axId val="1588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fr-FR"/>
          </a:p>
        </c:txPr>
        <c:crossAx val="158870528"/>
        <c:crosses val="autoZero"/>
        <c:auto val="1"/>
        <c:lblAlgn val="ctr"/>
        <c:lblOffset val="100"/>
        <c:noMultiLvlLbl val="0"/>
      </c:catAx>
      <c:valAx>
        <c:axId val="15887052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5886899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38992972531341158"/>
          <c:y val="2.0958784655631377E-2"/>
          <c:w val="0.22014013273320493"/>
          <c:h val="7.8106607158523425E-2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67998207542132E-2"/>
          <c:y val="0.16192382438670253"/>
          <c:w val="0.9065043211061995"/>
          <c:h val="0.72448506898923626"/>
        </c:manualLayout>
      </c:layout>
      <c:lineChart>
        <c:grouping val="standard"/>
        <c:varyColors val="0"/>
        <c:ser>
          <c:idx val="0"/>
          <c:order val="0"/>
          <c:tx>
            <c:strRef>
              <c:f>'C2-charges à payer'!$A$14</c:f>
              <c:strCache>
                <c:ptCount val="1"/>
                <c:pt idx="0">
                  <c:v>Taux moyen de charges à payer</c:v>
                </c:pt>
              </c:strCache>
            </c:strRef>
          </c:tx>
          <c:spPr>
            <a:ln w="3175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'C2-charges à payer'!$B$13:$F$13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'C2-charges à payer'!$B$14:$F$14</c:f>
              <c:numCache>
                <c:formatCode>0.00%</c:formatCode>
                <c:ptCount val="5"/>
                <c:pt idx="0">
                  <c:v>3.49E-2</c:v>
                </c:pt>
                <c:pt idx="1">
                  <c:v>3.8399999999999997E-2</c:v>
                </c:pt>
                <c:pt idx="2">
                  <c:v>9.1000000000000004E-3</c:v>
                </c:pt>
                <c:pt idx="3">
                  <c:v>3.73E-2</c:v>
                </c:pt>
                <c:pt idx="4">
                  <c:v>7.7999999999999996E-3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05184"/>
        <c:axId val="159406720"/>
      </c:lineChart>
      <c:catAx>
        <c:axId val="1594051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94067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9406720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940518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6311264526917388"/>
          <c:y val="8.1781225306203076E-2"/>
          <c:w val="0.66799971906501021"/>
          <c:h val="8.74489122957969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'CA-focus financements'!$A$13</c:f>
              <c:strCache>
                <c:ptCount val="1"/>
                <c:pt idx="0">
                  <c:v>PARTS RELATIVES</c:v>
                </c:pt>
              </c:strCache>
            </c:strRef>
          </c:tx>
          <c:dLbls>
            <c:dLbl>
              <c:idx val="5"/>
              <c:layout>
                <c:manualLayout>
                  <c:x val="2.1185405326270292E-3"/>
                  <c:y val="5.21005186100363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'CA-focus financements'!$B$9:$G$9</c:f>
              <c:strCache>
                <c:ptCount val="6"/>
                <c:pt idx="0">
                  <c:v>Établissement</c:v>
                </c:pt>
                <c:pt idx="1">
                  <c:v>DGF</c:v>
                </c:pt>
                <c:pt idx="2">
                  <c:v>Collectivités</c:v>
                </c:pt>
                <c:pt idx="3">
                  <c:v> Etat</c:v>
                </c:pt>
                <c:pt idx="4">
                  <c:v>Autres organismes</c:v>
                </c:pt>
                <c:pt idx="5">
                  <c:v>Participations familles</c:v>
                </c:pt>
              </c:strCache>
            </c:strRef>
          </c:cat>
          <c:val>
            <c:numRef>
              <c:f>'CA-focus financements'!$B$12:$G$12</c:f>
              <c:numCache>
                <c:formatCode>#,##0.00</c:formatCode>
                <c:ptCount val="6"/>
                <c:pt idx="0">
                  <c:v>321283.78999999998</c:v>
                </c:pt>
                <c:pt idx="1">
                  <c:v>94859</c:v>
                </c:pt>
                <c:pt idx="2">
                  <c:v>81258.52</c:v>
                </c:pt>
                <c:pt idx="3">
                  <c:v>194945.57</c:v>
                </c:pt>
                <c:pt idx="4">
                  <c:v>587.17999999999995</c:v>
                </c:pt>
                <c:pt idx="5">
                  <c:v>33028.550000000003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67998207542132E-2"/>
          <c:y val="0.16192382438670253"/>
          <c:w val="0.9065043211061995"/>
          <c:h val="0.72448506898923626"/>
        </c:manualLayout>
      </c:layout>
      <c:lineChart>
        <c:grouping val="standard"/>
        <c:varyColors val="0"/>
        <c:ser>
          <c:idx val="0"/>
          <c:order val="0"/>
          <c:tx>
            <c:strRef>
              <c:f>'C2-recouvrement'!$A$14</c:f>
              <c:strCache>
                <c:ptCount val="1"/>
                <c:pt idx="0">
                  <c:v>Taux moyens de non recouvrement</c:v>
                </c:pt>
              </c:strCache>
            </c:strRef>
          </c:tx>
          <c:spPr>
            <a:ln w="317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'C2-recouvrement'!$B$13:$F$13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'C2-recouvrement'!$B$14:$F$14</c:f>
              <c:numCache>
                <c:formatCode>0.00%</c:formatCode>
                <c:ptCount val="5"/>
                <c:pt idx="0">
                  <c:v>4.8800000000000003E-2</c:v>
                </c:pt>
                <c:pt idx="1">
                  <c:v>5.3699999999999998E-2</c:v>
                </c:pt>
                <c:pt idx="2">
                  <c:v>4.7E-2</c:v>
                </c:pt>
                <c:pt idx="3">
                  <c:v>4.19E-2</c:v>
                </c:pt>
                <c:pt idx="4">
                  <c:v>4.5600000000000002E-2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27200"/>
        <c:axId val="159433088"/>
      </c:lineChart>
      <c:catAx>
        <c:axId val="1594272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94330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943308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5942720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2.6870505977008633E-2"/>
          <c:y val="6.6949989238752797E-2"/>
          <c:w val="0.46894465340380831"/>
          <c:h val="4.587843635790712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Patrimoine en €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57767936"/>
        <c:axId val="157802496"/>
      </c:areaChart>
      <c:catAx>
        <c:axId val="1577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802496"/>
        <c:crosses val="autoZero"/>
        <c:auto val="1"/>
        <c:lblAlgn val="ctr"/>
        <c:lblOffset val="100"/>
        <c:noMultiLvlLbl val="0"/>
      </c:catAx>
      <c:valAx>
        <c:axId val="15780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767936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36989205784374"/>
          <c:y val="0.23046342395676025"/>
          <c:w val="0.88963003577187361"/>
          <c:h val="0.68564761292966026"/>
        </c:manualLayout>
      </c:layout>
      <c:lineChart>
        <c:grouping val="standard"/>
        <c:varyColors val="0"/>
        <c:ser>
          <c:idx val="0"/>
          <c:order val="0"/>
          <c:tx>
            <c:strRef>
              <c:f>'CA-dotation de fonctionnement'!$M$10</c:f>
              <c:strCache>
                <c:ptCount val="1"/>
                <c:pt idx="0">
                  <c:v>Ratio fdr/dgfi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'CA-dotation de fonctionnement'!$N$9:$R$9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'CA-dotation de fonctionnement'!$N$10:$R$10</c:f>
              <c:numCache>
                <c:formatCode>0.00%</c:formatCode>
                <c:ptCount val="5"/>
                <c:pt idx="0">
                  <c:v>2.3982000000000001</c:v>
                </c:pt>
                <c:pt idx="1">
                  <c:v>1.1996</c:v>
                </c:pt>
                <c:pt idx="2">
                  <c:v>0.996</c:v>
                </c:pt>
                <c:pt idx="3">
                  <c:v>0.84150000000000003</c:v>
                </c:pt>
                <c:pt idx="4">
                  <c:v>0.95209999999999995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71136"/>
        <c:axId val="158172672"/>
      </c:lineChart>
      <c:catAx>
        <c:axId val="15817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fr-FR"/>
          </a:p>
        </c:txPr>
        <c:crossAx val="158172672"/>
        <c:crosses val="autoZero"/>
        <c:auto val="1"/>
        <c:lblAlgn val="ctr"/>
        <c:lblOffset val="100"/>
        <c:noMultiLvlLbl val="0"/>
      </c:catAx>
      <c:valAx>
        <c:axId val="158172672"/>
        <c:scaling>
          <c:orientation val="minMax"/>
          <c:min val="0"/>
        </c:scaling>
        <c:delete val="0"/>
        <c:axPos val="l"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58171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17512681431392"/>
          <c:y val="6.4289958020209955E-3"/>
          <c:w val="0.67612625798285764"/>
          <c:h val="0.12815112655129041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93152889865092E-2"/>
          <c:y val="0.10851424385118119"/>
          <c:w val="0.93848244102111456"/>
          <c:h val="0.61120169313004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_!$E$135</c:f>
              <c:strCache>
                <c:ptCount val="1"/>
                <c:pt idx="0">
                  <c:v>Ventilation des charges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_!$B$136:$C$145</c:f>
              <c:multiLvlStrCache>
                <c:ptCount val="7"/>
                <c:lvl>
                  <c:pt idx="0">
                    <c:v>Activites pédagogiques</c:v>
                  </c:pt>
                  <c:pt idx="1">
                    <c:v>Vie de l'eleve</c:v>
                  </c:pt>
                  <c:pt idx="2">
                    <c:v>Administration et logistique</c:v>
                  </c:pt>
                  <c:pt idx="3">
                    <c:v>Bourses nationales</c:v>
                  </c:pt>
                  <c:pt idx="4">
                    <c:v>Restauration et hebergement</c:v>
                  </c:pt>
                  <c:pt idx="5">
                    <c:v>Investissement</c:v>
                  </c:pt>
                </c:lvl>
                <c:lvl>
                  <c:pt idx="0">
                    <c:v>SERVICES GÉNÉRAUX</c:v>
                  </c:pt>
                  <c:pt idx="3">
                    <c:v>SERVICES SPÉCIAUX PRÉDÉFINIS</c:v>
                  </c:pt>
                  <c:pt idx="5">
                    <c:v>OPÉRATIONS EN CAPITAL</c:v>
                  </c:pt>
                  <c:pt idx="6">
                    <c:v>SERVICES SPÉCIAUX D'OPPORTUNITÉ</c:v>
                  </c:pt>
                </c:lvl>
              </c:multiLvlStrCache>
            </c:multiLvlStrRef>
          </c:cat>
          <c:val>
            <c:numRef>
              <c:f>_!$E$136:$E$145</c:f>
              <c:numCache>
                <c:formatCode>0.00%</c:formatCode>
                <c:ptCount val="10"/>
                <c:pt idx="0">
                  <c:v>0.1186</c:v>
                </c:pt>
                <c:pt idx="1">
                  <c:v>0.23719999999999999</c:v>
                </c:pt>
                <c:pt idx="2">
                  <c:v>0.1681</c:v>
                </c:pt>
                <c:pt idx="3">
                  <c:v>2.3900000000000001E-2</c:v>
                </c:pt>
                <c:pt idx="4">
                  <c:v>0.35070000000000001</c:v>
                </c:pt>
                <c:pt idx="5">
                  <c:v>0.10150000000000001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_!$G$135</c:f>
              <c:strCache>
                <c:ptCount val="1"/>
                <c:pt idx="0">
                  <c:v>Ventilation des produits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_!$B$136:$C$145</c:f>
              <c:multiLvlStrCache>
                <c:ptCount val="7"/>
                <c:lvl>
                  <c:pt idx="0">
                    <c:v>Activites pédagogiques</c:v>
                  </c:pt>
                  <c:pt idx="1">
                    <c:v>Vie de l'eleve</c:v>
                  </c:pt>
                  <c:pt idx="2">
                    <c:v>Administration et logistique</c:v>
                  </c:pt>
                  <c:pt idx="3">
                    <c:v>Bourses nationales</c:v>
                  </c:pt>
                  <c:pt idx="4">
                    <c:v>Restauration et hebergement</c:v>
                  </c:pt>
                  <c:pt idx="5">
                    <c:v>Investissement</c:v>
                  </c:pt>
                </c:lvl>
                <c:lvl>
                  <c:pt idx="0">
                    <c:v>SERVICES GÉNÉRAUX</c:v>
                  </c:pt>
                  <c:pt idx="3">
                    <c:v>SERVICES SPÉCIAUX PRÉDÉFINIS</c:v>
                  </c:pt>
                  <c:pt idx="5">
                    <c:v>OPÉRATIONS EN CAPITAL</c:v>
                  </c:pt>
                  <c:pt idx="6">
                    <c:v>SERVICES SPÉCIAUX D'OPPORTUNITÉ</c:v>
                  </c:pt>
                </c:lvl>
              </c:multiLvlStrCache>
            </c:multiLvlStrRef>
          </c:cat>
          <c:val>
            <c:numRef>
              <c:f>_!$G$136:$G$145</c:f>
              <c:numCache>
                <c:formatCode>0.00%</c:formatCode>
                <c:ptCount val="10"/>
                <c:pt idx="0">
                  <c:v>0.1182</c:v>
                </c:pt>
                <c:pt idx="1">
                  <c:v>0.23569999999999999</c:v>
                </c:pt>
                <c:pt idx="2">
                  <c:v>0.1603</c:v>
                </c:pt>
                <c:pt idx="3">
                  <c:v>2.3800000000000002E-2</c:v>
                </c:pt>
                <c:pt idx="4">
                  <c:v>0.3639</c:v>
                </c:pt>
                <c:pt idx="5">
                  <c:v>9.8299999999999998E-2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158241152"/>
        <c:axId val="158242688"/>
      </c:barChart>
      <c:catAx>
        <c:axId val="15824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824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2426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82411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Patrimoine en €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30631296"/>
        <c:axId val="230632832"/>
      </c:areaChart>
      <c:catAx>
        <c:axId val="23063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632832"/>
        <c:crosses val="autoZero"/>
        <c:auto val="1"/>
        <c:lblAlgn val="ctr"/>
        <c:lblOffset val="100"/>
        <c:noMultiLvlLbl val="0"/>
      </c:catAx>
      <c:valAx>
        <c:axId val="23063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631296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 sz="1200" u="sng"/>
            </a:pPr>
            <a:r>
              <a:rPr lang="fr-FR" sz="1200" u="sng"/>
              <a:t>Évolution comparative</a:t>
            </a:r>
          </a:p>
        </c:rich>
      </c:tx>
      <c:layout>
        <c:manualLayout>
          <c:xMode val="edge"/>
          <c:yMode val="edge"/>
          <c:x val="0.42429866288050438"/>
          <c:y val="1.726143364340854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956209737276513E-2"/>
          <c:y val="0.12888374640742944"/>
          <c:w val="0.88769838586316308"/>
          <c:h val="0.7593187674373685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'CA-population scolaire'!$A$11</c:f>
              <c:strCache>
                <c:ptCount val="1"/>
                <c:pt idx="0">
                  <c:v>Dép. de fct/élève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'CA-population scolaire'!$B$9:$F$9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'CA-population scolaire'!$B$11:$F$11</c:f>
              <c:numCache>
                <c:formatCode>0.00</c:formatCode>
                <c:ptCount val="5"/>
                <c:pt idx="0">
                  <c:v>1527.96</c:v>
                </c:pt>
                <c:pt idx="1">
                  <c:v>1671.11</c:v>
                </c:pt>
                <c:pt idx="2">
                  <c:v>1273.8599999999999</c:v>
                </c:pt>
                <c:pt idx="3">
                  <c:v>1654.19</c:v>
                </c:pt>
                <c:pt idx="4">
                  <c:v>1612.38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7840512"/>
        <c:axId val="157842048"/>
      </c:barChart>
      <c:lineChart>
        <c:grouping val="standard"/>
        <c:varyColors val="0"/>
        <c:ser>
          <c:idx val="0"/>
          <c:order val="0"/>
          <c:tx>
            <c:strRef>
              <c:f>'CA-population scolaire'!$A$10</c:f>
              <c:strCache>
                <c:ptCount val="1"/>
                <c:pt idx="0">
                  <c:v>Elèves inscrits</c:v>
                </c:pt>
              </c:strCache>
            </c:strRef>
          </c:tx>
          <c:spPr>
            <a:ln w="476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circle"/>
            <c:size val="2"/>
            <c:spPr>
              <a:noFill/>
              <a:ln>
                <a:noFill/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'CA-population scolaire'!$B$9:$F$9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'CA-population scolaire'!$B$10:$F$10</c:f>
              <c:numCache>
                <c:formatCode>0</c:formatCode>
                <c:ptCount val="5"/>
                <c:pt idx="0">
                  <c:v>391</c:v>
                </c:pt>
                <c:pt idx="1">
                  <c:v>393</c:v>
                </c:pt>
                <c:pt idx="2">
                  <c:v>396</c:v>
                </c:pt>
                <c:pt idx="3">
                  <c:v>387</c:v>
                </c:pt>
                <c:pt idx="4">
                  <c:v>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833088"/>
        <c:axId val="157834624"/>
      </c:lineChart>
      <c:catAx>
        <c:axId val="1578330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78346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783462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7833088"/>
        <c:crosses val="autoZero"/>
        <c:crossBetween val="between"/>
      </c:valAx>
      <c:catAx>
        <c:axId val="15784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842048"/>
        <c:crosses val="autoZero"/>
        <c:auto val="0"/>
        <c:lblAlgn val="ctr"/>
        <c:lblOffset val="100"/>
        <c:noMultiLvlLbl val="0"/>
      </c:catAx>
      <c:valAx>
        <c:axId val="157842048"/>
        <c:scaling>
          <c:orientation val="minMax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7840512"/>
        <c:crosses val="max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3888152945459493"/>
          <c:y val="7.2460020255450133E-2"/>
          <c:w val="0.12836519548836803"/>
          <c:h val="6.7214411018803127E-2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 sz="1200" u="sng"/>
            </a:pPr>
            <a:r>
              <a:rPr lang="fr-FR" sz="1200" u="sng"/>
              <a:t>Évolution quinquennale</a:t>
            </a:r>
          </a:p>
        </c:rich>
      </c:tx>
      <c:layout>
        <c:manualLayout>
          <c:xMode val="edge"/>
          <c:yMode val="edge"/>
          <c:x val="0.41631522932659532"/>
          <c:y val="1.51515706734341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3869875038205927E-2"/>
          <c:y val="0.15587279915379479"/>
          <c:w val="0.91410235390465056"/>
          <c:h val="0.71514743281061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'[COGEFI17.10- 0120011X.xlsb]CA-focus fonds sociaux ETAT'!$A$15</c:f>
              <c:strCache>
                <c:ptCount val="1"/>
                <c:pt idx="0">
                  <c:v>Crédits ouverts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'[COGEFI17.10- 0120011X.xlsb]CA-focus fonds sociaux ETAT'!$B$14:$F$14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'[COGEFI17.10- 0120011X.xlsb]CA-focus fonds sociaux ETAT'!$B$15:$F$15</c:f>
              <c:numCache>
                <c:formatCode>#,##0.00</c:formatCode>
                <c:ptCount val="5"/>
                <c:pt idx="0">
                  <c:v>3100</c:v>
                </c:pt>
                <c:pt idx="1">
                  <c:v>3800</c:v>
                </c:pt>
                <c:pt idx="2">
                  <c:v>3012</c:v>
                </c:pt>
                <c:pt idx="3">
                  <c:v>4100</c:v>
                </c:pt>
                <c:pt idx="4">
                  <c:v>4000</c:v>
                </c:pt>
              </c:numCache>
            </c:numRef>
          </c:val>
        </c:ser>
        <c:ser>
          <c:idx val="1"/>
          <c:order val="1"/>
          <c:tx>
            <c:strRef>
              <c:f>'[COGEFI17.10- 0120011X.xlsb]CA-focus fonds sociaux ETAT'!$A$16</c:f>
              <c:strCache>
                <c:ptCount val="1"/>
                <c:pt idx="0">
                  <c:v>Crédits consommés</c:v>
                </c:pt>
              </c:strCache>
            </c:strRef>
          </c:tx>
          <c:spPr>
            <a:solidFill>
              <a:srgbClr val="893BC3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'[COGEFI17.10- 0120011X.xlsb]CA-focus fonds sociaux ETAT'!$B$14:$F$14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'[COGEFI17.10- 0120011X.xlsb]CA-focus fonds sociaux ETAT'!$B$16:$F$16</c:f>
              <c:numCache>
                <c:formatCode>#,##0.00</c:formatCode>
                <c:ptCount val="5"/>
                <c:pt idx="0">
                  <c:v>2850</c:v>
                </c:pt>
                <c:pt idx="1">
                  <c:v>3522</c:v>
                </c:pt>
                <c:pt idx="2">
                  <c:v>3012</c:v>
                </c:pt>
                <c:pt idx="3">
                  <c:v>3647</c:v>
                </c:pt>
                <c:pt idx="4">
                  <c:v>3327.45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432256"/>
        <c:axId val="158439296"/>
      </c:barChart>
      <c:lineChart>
        <c:grouping val="standard"/>
        <c:varyColors val="0"/>
        <c:ser>
          <c:idx val="2"/>
          <c:order val="2"/>
          <c:tx>
            <c:strRef>
              <c:f>'[COGEFI17.10- 0120011X.xlsb]CA-focus fonds sociaux ETAT'!$A$18</c:f>
              <c:strCache>
                <c:ptCount val="1"/>
                <c:pt idx="0">
                  <c:v>Aide moyenne octroyée</c:v>
                </c:pt>
              </c:strCache>
            </c:strRef>
          </c:tx>
          <c:spPr>
            <a:ln w="38100"/>
          </c:spPr>
          <c:marker>
            <c:symbol val="circle"/>
            <c:size val="2"/>
            <c:spPr>
              <a:solidFill>
                <a:schemeClr val="accent4">
                  <a:lumMod val="75000"/>
                </a:schemeClr>
              </a:solidFill>
            </c:spPr>
          </c:marker>
          <c:dLbls>
            <c:numFmt formatCode="#,##0.00\ &quot;€&quot;" sourceLinked="0"/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'[COGEFI17.10- 0120011X.xlsb]CA-focus fonds sociaux ETAT'!$B$14:$F$14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'[COGEFI17.10- 0120011X.xlsb]CA-focus fonds sociaux ETAT'!$B$18:$F$18</c:f>
              <c:numCache>
                <c:formatCode>#,##0.00\ "€"</c:formatCode>
                <c:ptCount val="5"/>
                <c:pt idx="0">
                  <c:v>135.71</c:v>
                </c:pt>
                <c:pt idx="1">
                  <c:v>100.63</c:v>
                </c:pt>
                <c:pt idx="2">
                  <c:v>107.57</c:v>
                </c:pt>
                <c:pt idx="3">
                  <c:v>93.51</c:v>
                </c:pt>
                <c:pt idx="4">
                  <c:v>81.16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440832"/>
        <c:axId val="158454912"/>
      </c:lineChart>
      <c:catAx>
        <c:axId val="15843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843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439296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8432256"/>
        <c:crosses val="autoZero"/>
        <c:crossBetween val="between"/>
      </c:valAx>
      <c:catAx>
        <c:axId val="158440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8454912"/>
        <c:crosses val="autoZero"/>
        <c:auto val="1"/>
        <c:lblAlgn val="ctr"/>
        <c:lblOffset val="100"/>
        <c:noMultiLvlLbl val="0"/>
      </c:catAx>
      <c:valAx>
        <c:axId val="158454912"/>
        <c:scaling>
          <c:orientation val="minMax"/>
          <c:min val="0"/>
        </c:scaling>
        <c:delete val="0"/>
        <c:axPos val="r"/>
        <c:numFmt formatCode="#,##0\ &quot;€&quot;" sourceLinked="0"/>
        <c:majorTickMark val="in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fr-FR"/>
          </a:p>
        </c:txPr>
        <c:crossAx val="15844083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6171931988639332"/>
          <c:y val="7.6430584692995712E-2"/>
          <c:w val="0.68344134115486532"/>
          <c:h val="5.1692821654437122E-2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57282727265112E-2"/>
          <c:y val="0.11373980935394039"/>
          <c:w val="0.91428759085277556"/>
          <c:h val="0.77599633303462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'CA-focus hébergement'!$A$25</c:f>
              <c:strCache>
                <c:ptCount val="1"/>
                <c:pt idx="0">
                  <c:v>Recettes</c:v>
                </c:pt>
              </c:strCache>
            </c:strRef>
          </c:tx>
          <c:invertIfNegative val="0"/>
          <c:cat>
            <c:numRef>
              <c:f>'CA-focus hébergement'!$B$24:$F$24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'CA-focus hébergement'!$B$25:$F$25</c:f>
              <c:numCache>
                <c:formatCode>0.00</c:formatCode>
                <c:ptCount val="5"/>
                <c:pt idx="0">
                  <c:v>270280.52</c:v>
                </c:pt>
                <c:pt idx="1">
                  <c:v>266629.62</c:v>
                </c:pt>
                <c:pt idx="2">
                  <c:v>264248.46000000002</c:v>
                </c:pt>
                <c:pt idx="3">
                  <c:v>258302.76</c:v>
                </c:pt>
                <c:pt idx="4">
                  <c:v>264147.65000000002</c:v>
                </c:pt>
              </c:numCache>
            </c:numRef>
          </c:val>
        </c:ser>
        <c:ser>
          <c:idx val="1"/>
          <c:order val="1"/>
          <c:tx>
            <c:strRef>
              <c:f>'CA-focus hébergement'!$A$26</c:f>
              <c:strCache>
                <c:ptCount val="1"/>
                <c:pt idx="0">
                  <c:v>Dépenses</c:v>
                </c:pt>
              </c:strCache>
            </c:strRef>
          </c:tx>
          <c:invertIfNegative val="0"/>
          <c:cat>
            <c:numRef>
              <c:f>'CA-focus hébergement'!$B$24:$F$24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0">
                  <c:v>2019</c:v>
                </c:pt>
              </c:numCache>
            </c:numRef>
          </c:cat>
          <c:val>
            <c:numRef>
              <c:f>'CA-focus hébergement'!$B$26:$F$26</c:f>
              <c:numCache>
                <c:formatCode>0.00</c:formatCode>
                <c:ptCount val="5"/>
                <c:pt idx="0">
                  <c:v>260596.51</c:v>
                </c:pt>
                <c:pt idx="1">
                  <c:v>259889.59</c:v>
                </c:pt>
                <c:pt idx="2">
                  <c:v>263282.06</c:v>
                </c:pt>
                <c:pt idx="3">
                  <c:v>264889.36</c:v>
                </c:pt>
                <c:pt idx="4">
                  <c:v>253008.9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80032"/>
        <c:axId val="158381568"/>
      </c:barChart>
      <c:catAx>
        <c:axId val="1583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fr-FR"/>
          </a:p>
        </c:txPr>
        <c:crossAx val="158381568"/>
        <c:crosses val="autoZero"/>
        <c:auto val="1"/>
        <c:lblAlgn val="ctr"/>
        <c:lblOffset val="100"/>
        <c:noMultiLvlLbl val="0"/>
      </c:catAx>
      <c:valAx>
        <c:axId val="158381568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5838003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7.6540513003242633E-2"/>
          <c:y val="1.6852587584165158E-3"/>
          <c:w val="0.27016501559857387"/>
          <c:h val="0.16430581007885445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0.96154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001000" cy="561662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1532" cy="512111"/>
          </a:xfrm>
          <a:prstGeom prst="rect">
            <a:avLst/>
          </a:prstGeom>
          <a:noFill/>
          <a:ln>
            <a:noFill/>
          </a:ln>
        </p:spPr>
        <p:txBody>
          <a:bodyPr vert="horz" wrap="none" lIns="85473" tIns="42737" rIns="85473" bIns="42737" anchorCtr="0" compatLnSpc="0"/>
          <a:lstStyle>
            <a:lvl1pPr defTabSz="868315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017769" y="0"/>
            <a:ext cx="3081531" cy="512111"/>
          </a:xfrm>
          <a:prstGeom prst="rect">
            <a:avLst/>
          </a:prstGeom>
          <a:noFill/>
          <a:ln>
            <a:noFill/>
          </a:ln>
        </p:spPr>
        <p:txBody>
          <a:bodyPr vert="horz" wrap="none" lIns="85473" tIns="42737" rIns="85473" bIns="42737" anchorCtr="0" compatLnSpc="0"/>
          <a:lstStyle>
            <a:lvl1pPr algn="r" defTabSz="868315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722502"/>
            <a:ext cx="3081532" cy="512111"/>
          </a:xfrm>
          <a:prstGeom prst="rect">
            <a:avLst/>
          </a:prstGeom>
          <a:noFill/>
          <a:ln>
            <a:noFill/>
          </a:ln>
        </p:spPr>
        <p:txBody>
          <a:bodyPr vert="horz" wrap="none" lIns="85473" tIns="42737" rIns="85473" bIns="42737" anchor="b" anchorCtr="0" compatLnSpc="0"/>
          <a:lstStyle>
            <a:lvl1pPr defTabSz="868315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017769" y="9722502"/>
            <a:ext cx="3081531" cy="512111"/>
          </a:xfrm>
          <a:prstGeom prst="rect">
            <a:avLst/>
          </a:prstGeom>
          <a:noFill/>
          <a:ln>
            <a:noFill/>
          </a:ln>
        </p:spPr>
        <p:txBody>
          <a:bodyPr vert="horz" wrap="none" lIns="85473" tIns="42737" rIns="85473" bIns="42737" anchor="b" anchorCtr="0" compatLnSpc="0"/>
          <a:lstStyle>
            <a:lvl1pPr algn="r" defTabSz="868315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2831C8D2-C140-4BEF-A028-DC02ED869374}" type="slidenum">
              <a:rPr/>
              <a:pPr>
                <a:defRPr sz="1400"/>
              </a:pPr>
              <a:t>‹N°›</a:t>
            </a:fld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2626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77875"/>
            <a:ext cx="51149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09632" y="4861252"/>
            <a:ext cx="5680036" cy="46059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fr-FR" noProof="0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1532" cy="512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defTabSz="868315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017769" y="0"/>
            <a:ext cx="3081531" cy="512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defTabSz="868315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722502"/>
            <a:ext cx="3081532" cy="512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defTabSz="868315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017769" y="9722502"/>
            <a:ext cx="3081531" cy="512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defTabSz="868315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36604E25-24EF-4987-8B5E-A45E45D0D559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90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r-FR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539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982663"/>
            <a:ext cx="4724400" cy="35433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98737" y="4868849"/>
            <a:ext cx="4907790" cy="3932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z="23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2E22-E586-47DF-A3AD-EA3A46377BA6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86598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0B28-F8FE-4C84-944A-1AF3CEDF5988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7642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6"/>
            <a:ext cx="2266950" cy="6456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7" y="301626"/>
            <a:ext cx="6653213" cy="6456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AC84-D110-4F24-A41F-AFBF963A450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94835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100013" y="112713"/>
            <a:ext cx="9880600" cy="734695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824" y="3243674"/>
            <a:ext cx="7880098" cy="271588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48323" y="3245914"/>
            <a:ext cx="1312276" cy="271140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02650" y="3457575"/>
            <a:ext cx="1003300" cy="22875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538" y="3368675"/>
            <a:ext cx="7659687" cy="247491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6900" y="5026025"/>
            <a:ext cx="7446963" cy="73183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3725" y="3460750"/>
            <a:ext cx="7453313" cy="229076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48" y="5123780"/>
            <a:ext cx="7224448" cy="503978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331" baseline="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645" y="3557207"/>
            <a:ext cx="7308453" cy="1343943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EDAD-1C07-4B79-A13E-3304A0667AA9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5200" y="5099050"/>
            <a:ext cx="839788" cy="503238"/>
          </a:xfrm>
        </p:spPr>
        <p:txBody>
          <a:bodyPr/>
          <a:lstStyle>
            <a:lvl1pPr algn="ctr">
              <a:defRPr sz="3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3D6968E-5A43-4745-A909-8B52F9861B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DF6F-3593-4590-B5CD-9267083BDE62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B686-038E-4318-A51B-84BA3E0E77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4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100013" y="112713"/>
            <a:ext cx="9880600" cy="734695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272" y="3247860"/>
            <a:ext cx="9111765" cy="271588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475" y="3359150"/>
            <a:ext cx="8856663" cy="2476500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4538" y="5006975"/>
            <a:ext cx="8618537" cy="73183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538" y="3443288"/>
            <a:ext cx="8618537" cy="2290762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92" y="3527848"/>
            <a:ext cx="8484526" cy="1427940"/>
          </a:xfrm>
        </p:spPr>
        <p:txBody>
          <a:bodyPr anchor="b" anchorCtr="0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lang="en-US" sz="44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892" y="5078927"/>
            <a:ext cx="8484526" cy="5773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cap="all" spc="276" baseline="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DE02-1121-49DB-9BC3-5B32FA634918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88A7-E8D1-4429-8EAA-A8A3F3A0ED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7" y="450155"/>
            <a:ext cx="9106817" cy="114577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777" y="1894957"/>
            <a:ext cx="4452276" cy="485835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894957"/>
            <a:ext cx="4452276" cy="485835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300E-4E09-47F9-9155-FEFBEB994A70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394B-0F16-413D-B930-0F9D1C3462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40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7" y="450155"/>
            <a:ext cx="9106817" cy="114577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776" y="1898669"/>
            <a:ext cx="4454027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76" y="2687884"/>
            <a:ext cx="4454027" cy="406507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898669"/>
            <a:ext cx="4455776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687884"/>
            <a:ext cx="4455776" cy="406507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AD76-82B5-4794-80D1-D6354C4069AF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9CE2-0ED3-43B9-ABAB-1B9BED95A1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66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F4FD-9D05-414F-9F3E-90198EA7CB4F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586B-3E87-4929-847C-0D92D68119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77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100013" y="112713"/>
            <a:ext cx="9880600" cy="734695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917C-D264-4F79-99F0-F932E7434934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C249-EDF4-43DB-8C46-68F3E80B9B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8288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100013" y="112713"/>
            <a:ext cx="9880600" cy="734695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399" y="1659769"/>
            <a:ext cx="2994825" cy="388399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125" y="1809750"/>
            <a:ext cx="2736850" cy="3565525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65" y="755968"/>
            <a:ext cx="5040313" cy="579575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69" y="3275859"/>
            <a:ext cx="2534084" cy="1931917"/>
          </a:xfrm>
        </p:spPr>
        <p:txBody>
          <a:bodyPr/>
          <a:lstStyle>
            <a:lvl1pPr marL="0" indent="0">
              <a:spcBef>
                <a:spcPts val="441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69" y="1911758"/>
            <a:ext cx="2534084" cy="1313540"/>
          </a:xfrm>
        </p:spPr>
        <p:txBody>
          <a:bodyPr anchor="b"/>
          <a:lstStyle>
            <a:lvl1pPr algn="l">
              <a:defRPr sz="2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5095-CF61-4EB3-9CA5-A2754603C300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E813-A84E-4108-B774-D8522E2E53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91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F43B-67DA-484A-9F80-F2CB2AD2BA45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15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100013" y="112713"/>
            <a:ext cx="9880600" cy="734695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6047" y="5459765"/>
            <a:ext cx="8568531" cy="151193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9788" y="5543550"/>
            <a:ext cx="8378825" cy="132556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8063" y="6215063"/>
            <a:ext cx="8078787" cy="498475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8338" y="5594350"/>
            <a:ext cx="8759825" cy="1209675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6047" y="685019"/>
            <a:ext cx="8568531" cy="4774747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4242" y="6235306"/>
            <a:ext cx="7986818" cy="4428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 cap="all" spc="276" baseline="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2" y="5627759"/>
            <a:ext cx="8079178" cy="576558"/>
          </a:xfrm>
        </p:spPr>
        <p:txBody>
          <a:bodyPr anchorCtr="0"/>
          <a:lstStyle>
            <a:lvl1pPr algn="ctr">
              <a:defRPr sz="2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555B-1F5A-425E-8DED-DCCDF5F37040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4372-8104-4686-970F-B5632679E1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7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8762-C128-4361-B05F-780E68935ECB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40F2-6DC7-4A4C-83AC-2AD15E3F94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358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4438" y="252413"/>
            <a:ext cx="2049462" cy="6748462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7667625" y="387350"/>
            <a:ext cx="1843088" cy="6478588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567" y="435885"/>
            <a:ext cx="1637695" cy="63812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419981"/>
            <a:ext cx="6804422" cy="63837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C4AA-94BB-4784-B254-86E7BDAF362C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42D4-C6E0-48E9-9EFD-17DE54DB32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61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F9FF8-B072-42B9-9323-B4D4ABDE8E8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0623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445928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6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CCA4-9C4C-461B-AA24-284805358E6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7108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3214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A601-C046-4925-ABAE-D16D67723823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49354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66102-7325-4D22-A5D5-CDECA9FDFE39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66963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0779-DBF8-4636-B2C7-1861D7320CC4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92396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1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30D71-43F8-4FFA-965A-518DFE59418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7570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8FC2-37D1-4FBC-892B-9240749759AA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99408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1027" name="Espace réservé du text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defTabSz="914305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defTabSz="914305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defTabSz="914305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146AF9C-8FED-4F2D-BCCE-CEF2FE6E8D5F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200">
          <a:solidFill>
            <a:schemeClr val="tx2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fr-FR" sz="3200" kern="1200">
          <a:solidFill>
            <a:schemeClr val="tx1"/>
          </a:solidFill>
          <a:latin typeface="Arial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00013" y="112713"/>
            <a:ext cx="9880600" cy="734695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931988"/>
            <a:ext cx="9074150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defTabSz="9143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defTabSz="9143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defTabSz="9143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21A86-1368-48F1-80DB-A312394255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2419" y="306627"/>
            <a:ext cx="9475788" cy="146153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411163" y="411163"/>
            <a:ext cx="9239250" cy="12334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450850"/>
            <a:ext cx="9107488" cy="1144588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39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6B7D72"/>
          </a:solidFill>
          <a:latin typeface="Book Antiqua" pitchFamily="18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6B7D72"/>
          </a:solidFill>
          <a:latin typeface="Book Antiqua" pitchFamily="18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6B7D72"/>
          </a:solidFill>
          <a:latin typeface="Book Antiqua" pitchFamily="18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6B7D72"/>
          </a:solidFill>
          <a:latin typeface="Book Antiqua" pitchFamily="18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3900">
          <a:solidFill>
            <a:srgbClr val="6B7D72"/>
          </a:solidFill>
          <a:latin typeface="Book Antiqua" pitchFamily="18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3900">
          <a:solidFill>
            <a:srgbClr val="6B7D72"/>
          </a:solidFill>
          <a:latin typeface="Book Antiqua" pitchFamily="18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3900">
          <a:solidFill>
            <a:srgbClr val="6B7D72"/>
          </a:solidFill>
          <a:latin typeface="Book Antiqua" pitchFamily="18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3900">
          <a:solidFill>
            <a:srgbClr val="6B7D72"/>
          </a:solidFill>
          <a:latin typeface="Book Antiqua" pitchFamily="18" charset="0"/>
        </a:defRPr>
      </a:lvl9pPr>
    </p:titleStyle>
    <p:bodyStyle>
      <a:lvl1pPr marL="377825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04850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6475" indent="-250825" algn="l" defTabSz="1006475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09700" indent="-250825" algn="l" defTabSz="1006475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712913" indent="-250825" algn="l" defTabSz="1006475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915092" indent="-20158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217475" indent="-201589" algn="l" defTabSz="100794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063" indent="-201589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620652" indent="-201589" algn="l" defTabSz="100794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76263" y="242888"/>
            <a:ext cx="8607425" cy="1763712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Copperplate Gothic Bold" pitchFamily="34"/>
              </a:rPr>
              <a:t>COLLEGE</a:t>
            </a: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Copperplate Gothic Bold" pitchFamily="34"/>
              </a:rPr>
              <a:t/>
            </a:r>
            <a:b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Copperplate Gothic Bold" pitchFamily="34"/>
              </a:rPr>
            </a:b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Copperplate Gothic Bold" pitchFamily="34"/>
              </a:rPr>
              <a:t/>
            </a:r>
            <a:b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Copperplate Gothic Bold" pitchFamily="34"/>
              </a:rPr>
            </a:b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Copperplate Gothic Bold" pitchFamily="34"/>
            </a:endParaRP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503238" y="1564184"/>
            <a:ext cx="8772525" cy="5364758"/>
          </a:xfrm>
        </p:spPr>
        <p:txBody>
          <a:bodyPr rtlCol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215978" indent="-215978" algn="ctr"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endParaRPr lang="fr-FR" sz="6600" dirty="0" smtClean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215978" indent="-215978" algn="ctr"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fr-FR" sz="6600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COMPTE </a:t>
            </a:r>
          </a:p>
          <a:p>
            <a:pPr marL="215978" indent="-215978" algn="ctr"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fr-FR" sz="6600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FINANCIER 2019</a:t>
            </a:r>
            <a:endParaRPr lang="fr-FR" sz="6600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215978" indent="-215978" algn="ctr"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endParaRPr lang="fr-FR" sz="6600" dirty="0">
              <a:solidFill>
                <a:srgbClr val="FF950E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215978" indent="-215978" algn="ctr"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Copperplate Gothic Bold" pitchFamily="34"/>
              </a:rPr>
              <a:t>Conseil </a:t>
            </a:r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Copperplate Gothic Bold" pitchFamily="34"/>
              </a:rPr>
              <a:t>d'administration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Copperplate Gothic Bold" pitchFamily="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Population scolaire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362995"/>
              </p:ext>
            </p:extLst>
          </p:nvPr>
        </p:nvGraphicFramePr>
        <p:xfrm>
          <a:off x="287784" y="1943051"/>
          <a:ext cx="936104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693816"/>
              </p:ext>
            </p:extLst>
          </p:nvPr>
        </p:nvGraphicFramePr>
        <p:xfrm>
          <a:off x="240372" y="1475581"/>
          <a:ext cx="984025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3786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FONDS SOCIAUX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316548"/>
              </p:ext>
            </p:extLst>
          </p:nvPr>
        </p:nvGraphicFramePr>
        <p:xfrm>
          <a:off x="124310" y="1115541"/>
          <a:ext cx="9832004" cy="63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3817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 fontScale="85000" lnSpcReduction="10000"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Restauration</a:t>
            </a: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 Hébergement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018905"/>
              </p:ext>
            </p:extLst>
          </p:nvPr>
        </p:nvGraphicFramePr>
        <p:xfrm>
          <a:off x="143767" y="2627709"/>
          <a:ext cx="842493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843572"/>
              </p:ext>
            </p:extLst>
          </p:nvPr>
        </p:nvGraphicFramePr>
        <p:xfrm>
          <a:off x="6122043" y="611485"/>
          <a:ext cx="3928972" cy="310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038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PAtrimoine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3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640394"/>
              </p:ext>
            </p:extLst>
          </p:nvPr>
        </p:nvGraphicFramePr>
        <p:xfrm>
          <a:off x="143768" y="1043533"/>
          <a:ext cx="10189949" cy="72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407193"/>
              </p:ext>
            </p:extLst>
          </p:nvPr>
        </p:nvGraphicFramePr>
        <p:xfrm>
          <a:off x="-12824" y="611485"/>
          <a:ext cx="981021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9923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8783638" cy="1547813"/>
          </a:xfrm>
        </p:spPr>
        <p:txBody>
          <a:bodyPr rtlCol="0">
            <a:normAutofit fontScale="92500"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Bilan budgétaire </a:t>
            </a: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2019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pic>
        <p:nvPicPr>
          <p:cNvPr id="6479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24" y="1043533"/>
            <a:ext cx="1026407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Resultat</a:t>
            </a: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 par service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4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307435"/>
              </p:ext>
            </p:extLst>
          </p:nvPr>
        </p:nvGraphicFramePr>
        <p:xfrm>
          <a:off x="121463" y="1259557"/>
          <a:ext cx="1550402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3367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Sante </a:t>
            </a:r>
            <a:r>
              <a:rPr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Financiere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899893"/>
              </p:ext>
            </p:extLst>
          </p:nvPr>
        </p:nvGraphicFramePr>
        <p:xfrm>
          <a:off x="167908" y="1187549"/>
          <a:ext cx="97448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5680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Fonds de roulement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5" name="Chart 2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462546"/>
              </p:ext>
            </p:extLst>
          </p:nvPr>
        </p:nvGraphicFramePr>
        <p:xfrm>
          <a:off x="2015976" y="251445"/>
          <a:ext cx="9715500" cy="320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46502"/>
              </p:ext>
            </p:extLst>
          </p:nvPr>
        </p:nvGraphicFramePr>
        <p:xfrm>
          <a:off x="17626" y="2642711"/>
          <a:ext cx="10207261" cy="516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9457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Tresorerie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953688"/>
              </p:ext>
            </p:extLst>
          </p:nvPr>
        </p:nvGraphicFramePr>
        <p:xfrm>
          <a:off x="-792336" y="2771725"/>
          <a:ext cx="13393488" cy="478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514059"/>
              </p:ext>
            </p:extLst>
          </p:nvPr>
        </p:nvGraphicFramePr>
        <p:xfrm>
          <a:off x="6960817" y="899517"/>
          <a:ext cx="3119807" cy="22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548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 fontScale="92500"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Recouvrement et charges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343582"/>
              </p:ext>
            </p:extLst>
          </p:nvPr>
        </p:nvGraphicFramePr>
        <p:xfrm>
          <a:off x="5021047" y="611485"/>
          <a:ext cx="50403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639556"/>
              </p:ext>
            </p:extLst>
          </p:nvPr>
        </p:nvGraphicFramePr>
        <p:xfrm>
          <a:off x="-216272" y="2123653"/>
          <a:ext cx="1021310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2660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246063"/>
            <a:ext cx="10080625" cy="1525587"/>
          </a:xfrm>
        </p:spPr>
        <p:txBody>
          <a:bodyPr rtlCol="0">
            <a:normAutofit fontScale="92500" lnSpcReduction="10000"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>
                <a:solidFill>
                  <a:srgbClr val="FF6600"/>
                </a:solidFill>
                <a:latin typeface="Copperplate Gothic Bold" pitchFamily="34"/>
              </a:rPr>
              <a:t>Art. R421-77 du code de l’éducation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5438" y="2133600"/>
            <a:ext cx="9418637" cy="3902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914305" fontAlgn="auto" hangingPunct="0">
              <a:buFont typeface="StarSymbol"/>
              <a:buNone/>
              <a:defRPr/>
            </a:pPr>
            <a:r>
              <a:rPr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«à la fin de chaque exercice, l'agent comptable en fonction prépare le compte financier de l'établissement pour l'exercice écoulé».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1524000"/>
          </a:xfrm>
        </p:spPr>
        <p:txBody>
          <a:bodyPr rtlCol="0">
            <a:normAutofit fontScale="92500" lnSpcReduction="10000"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SYNTHESE INDICATEURS FINANCIERS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pic>
        <p:nvPicPr>
          <p:cNvPr id="6479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629"/>
            <a:ext cx="10058110" cy="49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1524000"/>
          </a:xfrm>
        </p:spPr>
        <p:txBody>
          <a:bodyPr rtlCol="0">
            <a:normAutofit fontScale="92500" lnSpcReduction="10000"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ARRET DU COMPTE FINANCIER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70496"/>
              </p:ext>
            </p:extLst>
          </p:nvPr>
        </p:nvGraphicFramePr>
        <p:xfrm>
          <a:off x="1584325" y="2700338"/>
          <a:ext cx="6719888" cy="79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944"/>
                <a:gridCol w="3359944"/>
              </a:tblGrid>
              <a:tr h="396081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Dépenses</a:t>
                      </a:r>
                      <a:endParaRPr lang="fr-FR" sz="2000" dirty="0"/>
                    </a:p>
                  </a:txBody>
                  <a:tcPr marL="91433" marR="91433" marT="45688" marB="45688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721 399,93 €</a:t>
                      </a:r>
                    </a:p>
                  </a:txBody>
                  <a:tcPr marL="91433" marR="91433" marT="45688" marB="45688"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Recettes</a:t>
                      </a:r>
                      <a:endParaRPr lang="fr-FR" sz="2000" dirty="0"/>
                    </a:p>
                  </a:txBody>
                  <a:tcPr marL="91433" marR="91433" marT="45688" marB="45688"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725 962,61 €</a:t>
                      </a:r>
                    </a:p>
                  </a:txBody>
                  <a:tcPr marL="91433" marR="91433" marT="45688" marB="456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144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936625" y="466725"/>
            <a:ext cx="8207375" cy="6300788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endParaRPr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Segoe UI Symbol" pitchFamily="34"/>
            </a:endParaRPr>
          </a:p>
          <a:p>
            <a:pPr algn="ctr" defTabSz="1007943" eaLnBrk="1" fontAlgn="auto" hangingPunct="1">
              <a:buFont typeface="StarSymbol"/>
              <a:buNone/>
              <a:defRPr/>
            </a:pPr>
            <a:r>
              <a:rPr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Le travail de gestion et de comptabilité du </a:t>
            </a:r>
            <a:r>
              <a:rPr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collège </a:t>
            </a:r>
            <a:r>
              <a:rPr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est </a:t>
            </a:r>
            <a:r>
              <a:rPr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réalisé dans </a:t>
            </a:r>
            <a:r>
              <a:rPr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le cadre </a:t>
            </a:r>
            <a:r>
              <a:rPr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du Contrôle </a:t>
            </a:r>
            <a:r>
              <a:rPr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Interne Comptable mis en place </a:t>
            </a:r>
            <a:r>
              <a:rPr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depuis </a:t>
            </a:r>
            <a:r>
              <a:rPr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</a:rPr>
              <a:t>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719138" y="1908175"/>
            <a:ext cx="8772525" cy="4937125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endParaRPr sz="5400" dirty="0">
              <a:solidFill>
                <a:srgbClr val="FF950E"/>
              </a:solidFill>
              <a:effectLst>
                <a:outerShdw dist="17961" dir="2700000">
                  <a:scrgbClr r="0" g="0" b="0"/>
                </a:outerShdw>
              </a:effectLst>
              <a:latin typeface="Copperplate Gothic Bold" pitchFamily="34"/>
            </a:endParaRPr>
          </a:p>
          <a:p>
            <a:pPr algn="ctr" defTabSz="1007943" eaLnBrk="1" fontAlgn="auto" hangingPunct="1">
              <a:buFont typeface="StarSymbol"/>
              <a:buNone/>
              <a:defRPr/>
            </a:pPr>
            <a:r>
              <a:rPr sz="800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latin typeface="Segoe Script" pitchFamily="34"/>
              </a:rPr>
              <a:t>Merci de votre attention</a:t>
            </a:r>
          </a:p>
          <a:p>
            <a:pPr defTabSz="1007943" eaLnBrk="1" fontAlgn="auto" hangingPunct="1">
              <a:buFont typeface="StarSymbol"/>
              <a:buNone/>
              <a:defRPr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215900" y="246063"/>
            <a:ext cx="9864725" cy="850900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Le conseil d'administration</a:t>
            </a:r>
          </a:p>
          <a:p>
            <a:pPr algn="ctr" defTabSz="1007943" eaLnBrk="1" fontAlgn="auto" hangingPunct="1">
              <a:buFont typeface="StarSymbol"/>
              <a:buNone/>
              <a:defRPr/>
            </a:pPr>
            <a:r>
              <a: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 </a:t>
            </a:r>
          </a:p>
          <a:p>
            <a:pPr defTabSz="1007943" eaLnBrk="1" fontAlgn="auto" hangingPunct="1">
              <a:buFont typeface="StarSymbol"/>
              <a:buNone/>
              <a:defRPr/>
            </a:pPr>
            <a:r>
              <a:rPr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1. entend l'ordonnateur sur son compte-rendu de gestion</a:t>
            </a:r>
          </a:p>
          <a:p>
            <a:pPr defTabSz="1007943" eaLnBrk="1" fontAlgn="auto" hangingPunct="1">
              <a:buFont typeface="StarSymbol"/>
              <a:buNone/>
              <a:defRPr/>
            </a:pPr>
            <a:r>
              <a:rPr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2. est informé par l'agent comptable de son rapport financier</a:t>
            </a:r>
          </a:p>
          <a:p>
            <a:pPr defTabSz="1007943" eaLnBrk="1" fontAlgn="auto" hangingPunct="1">
              <a:buFont typeface="StarSymbol"/>
              <a:buNone/>
              <a:defRPr/>
            </a:pPr>
            <a:endParaRPr sz="4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007943" eaLnBrk="1" fontAlgn="auto" hangingPunct="1">
              <a:buFont typeface="StarSymbol"/>
              <a:buNone/>
              <a:defRPr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576263" y="180975"/>
            <a:ext cx="9504362" cy="11033125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Rôle du conseil d'administration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  <a:p>
            <a:pPr algn="ctr" defTabSz="1007943" eaLnBrk="1" fontAlgn="auto" hangingPunct="1">
              <a:buFont typeface="StarSymbol"/>
              <a:buNone/>
              <a:defRPr/>
            </a:pP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/>
            </a:endParaRPr>
          </a:p>
          <a:p>
            <a:pPr defTabSz="1007943" eaLnBrk="1" fontAlgn="auto" hangingPunct="1">
              <a:buFont typeface="StarSymbol"/>
              <a:buNone/>
              <a:defRPr/>
            </a:pPr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1 </a:t>
            </a:r>
            <a:r>
              <a:rPr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– arrêter </a:t>
            </a:r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le compte financier</a:t>
            </a:r>
          </a:p>
          <a:p>
            <a:pPr defTabSz="1007943" eaLnBrk="1" fontAlgn="auto" hangingPunct="1">
              <a:buFont typeface="StarSymbol"/>
              <a:buNone/>
              <a:defRPr/>
            </a:pPr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2 </a:t>
            </a:r>
            <a:r>
              <a:rPr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– affecter </a:t>
            </a:r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le résultat</a:t>
            </a:r>
          </a:p>
          <a:p>
            <a:pPr defTabSz="1007943" eaLnBrk="1" fontAlgn="auto" hangingPunct="1">
              <a:buFont typeface="StarSymbol"/>
              <a:buNone/>
              <a:defRPr/>
            </a:pPr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3 </a:t>
            </a:r>
            <a:r>
              <a:rPr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– affecter </a:t>
            </a:r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les </a:t>
            </a:r>
            <a:r>
              <a:rPr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prélèvements </a:t>
            </a:r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OPC</a:t>
            </a:r>
          </a:p>
          <a:p>
            <a:pPr algn="ctr" defTabSz="1007943" eaLnBrk="1" fontAlgn="auto" hangingPunct="1">
              <a:buFont typeface="StarSymbol"/>
              <a:buNone/>
              <a:defRPr/>
            </a:pP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/>
            </a:endParaRPr>
          </a:p>
          <a:p>
            <a:pPr algn="ctr" defTabSz="1007943" eaLnBrk="1" fontAlgn="auto" hangingPunct="1">
              <a:buFont typeface="StarSymbol"/>
              <a:buNone/>
              <a:defRPr/>
            </a:pP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/>
            </a:endParaRPr>
          </a:p>
          <a:p>
            <a:pPr defTabSz="1007943" eaLnBrk="1" fontAlgn="auto" hangingPunct="1">
              <a:buFont typeface="StarSymbol"/>
              <a:buNone/>
              <a:defRPr/>
            </a:pPr>
            <a:endParaRPr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007943" eaLnBrk="1" fontAlgn="auto" hangingPunct="1">
              <a:buFont typeface="StarSymbol"/>
              <a:buNone/>
              <a:defRPr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007943" eaLnBrk="1" fontAlgn="auto" hangingPunct="1">
              <a:buFont typeface="StarSymbol"/>
              <a:buNone/>
              <a:defRPr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007943" eaLnBrk="1" fontAlgn="auto" hangingPunct="1">
              <a:buFont typeface="StarSymbol"/>
              <a:buNone/>
              <a:defRPr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215900" y="246063"/>
            <a:ext cx="9864725" cy="850900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Contrôles des comptes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  <a:p>
            <a:pPr algn="ctr" defTabSz="1007943" eaLnBrk="1" fontAlgn="auto" hangingPunct="1">
              <a:buFont typeface="StarSymbol"/>
              <a:buNone/>
              <a:defRPr/>
            </a:pPr>
            <a:r>
              <a: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 </a:t>
            </a:r>
          </a:p>
          <a:p>
            <a:pPr defTabSz="1007943" eaLnBrk="1" fontAlgn="auto" hangingPunct="1">
              <a:defRPr/>
            </a:pPr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Aléatoire : Direction des </a:t>
            </a:r>
            <a:r>
              <a:rPr lang="fr-F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Finances </a:t>
            </a:r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Publiques</a:t>
            </a:r>
          </a:p>
          <a:p>
            <a:pPr defTabSz="1007943" eaLnBrk="1" fontAlgn="auto" hangingPunct="1"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/>
              </a:rPr>
              <a:t>Systématique : Juge du compte.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68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à coins arrondis 78"/>
          <p:cNvSpPr/>
          <p:nvPr/>
        </p:nvSpPr>
        <p:spPr>
          <a:xfrm>
            <a:off x="5172075" y="80963"/>
            <a:ext cx="2039938" cy="37719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6513" y="85725"/>
            <a:ext cx="2041525" cy="37734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38438" y="841375"/>
            <a:ext cx="1744662" cy="2144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Comptes :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1.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2.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3.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.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.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8.</a:t>
            </a:r>
          </a:p>
        </p:txBody>
      </p:sp>
      <p:sp>
        <p:nvSpPr>
          <p:cNvPr id="6" name="Ellipse 5"/>
          <p:cNvSpPr/>
          <p:nvPr/>
        </p:nvSpPr>
        <p:spPr>
          <a:xfrm>
            <a:off x="119063" y="168275"/>
            <a:ext cx="1746250" cy="6064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Dotation de fonctionnement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119063" y="1058863"/>
            <a:ext cx="1746250" cy="5540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Frais scolaires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19063" y="1843088"/>
            <a:ext cx="1746250" cy="5540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Subventions état, région, TA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19063" y="2747963"/>
            <a:ext cx="1746250" cy="555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Autres :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locations, objets 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6" idx="6"/>
          </p:cNvCxnSpPr>
          <p:nvPr/>
        </p:nvCxnSpPr>
        <p:spPr>
          <a:xfrm>
            <a:off x="1865313" y="471488"/>
            <a:ext cx="873125" cy="68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8" idx="6"/>
          </p:cNvCxnSpPr>
          <p:nvPr/>
        </p:nvCxnSpPr>
        <p:spPr>
          <a:xfrm>
            <a:off x="1865313" y="1335088"/>
            <a:ext cx="873125" cy="236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9" idx="6"/>
          </p:cNvCxnSpPr>
          <p:nvPr/>
        </p:nvCxnSpPr>
        <p:spPr>
          <a:xfrm flipV="1">
            <a:off x="1865313" y="1952625"/>
            <a:ext cx="873125" cy="166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0" idx="6"/>
          </p:cNvCxnSpPr>
          <p:nvPr/>
        </p:nvCxnSpPr>
        <p:spPr>
          <a:xfrm flipV="1">
            <a:off x="1865313" y="2470150"/>
            <a:ext cx="873125" cy="555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415925" y="3462338"/>
            <a:ext cx="1231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  <a:latin typeface="Calibri" pitchFamily="34" charset="0"/>
              </a:rPr>
              <a:t>RECETTES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5588000" y="3382963"/>
            <a:ext cx="127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  <a:latin typeface="Calibri" pitchFamily="34" charset="0"/>
              </a:rPr>
              <a:t>DEPENSES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3319463" y="365125"/>
            <a:ext cx="7000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  <a:latin typeface="Calibri" pitchFamily="34" charset="0"/>
              </a:rPr>
              <a:t>EPLE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99063" y="6399213"/>
            <a:ext cx="2301875" cy="555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CONSEIL D’ADMINISTRATION</a:t>
            </a:r>
          </a:p>
        </p:txBody>
      </p:sp>
      <p:sp>
        <p:nvSpPr>
          <p:cNvPr id="39" name="Ellipse 38"/>
          <p:cNvSpPr/>
          <p:nvPr/>
        </p:nvSpPr>
        <p:spPr>
          <a:xfrm>
            <a:off x="5375275" y="241300"/>
            <a:ext cx="1746250" cy="5556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Pédagogie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5375275" y="1095375"/>
            <a:ext cx="1746250" cy="5540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Fonctionnement</a:t>
            </a:r>
            <a:endParaRPr lang="fr-FR" dirty="0"/>
          </a:p>
        </p:txBody>
      </p:sp>
      <p:sp>
        <p:nvSpPr>
          <p:cNvPr id="41" name="Ellipse 40"/>
          <p:cNvSpPr/>
          <p:nvPr/>
        </p:nvSpPr>
        <p:spPr>
          <a:xfrm>
            <a:off x="5375275" y="1914525"/>
            <a:ext cx="1746250" cy="5556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Aides</a:t>
            </a:r>
            <a:endParaRPr lang="fr-FR" dirty="0"/>
          </a:p>
        </p:txBody>
      </p:sp>
      <p:sp>
        <p:nvSpPr>
          <p:cNvPr id="42" name="Ellipse 41"/>
          <p:cNvSpPr/>
          <p:nvPr/>
        </p:nvSpPr>
        <p:spPr>
          <a:xfrm>
            <a:off x="5357813" y="2706688"/>
            <a:ext cx="1746250" cy="5572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Autres</a:t>
            </a:r>
            <a:endParaRPr lang="fr-FR" dirty="0"/>
          </a:p>
        </p:txBody>
      </p:sp>
      <p:cxnSp>
        <p:nvCxnSpPr>
          <p:cNvPr id="44" name="Connecteur droit avec flèche 43"/>
          <p:cNvCxnSpPr>
            <a:endCxn id="39" idx="2"/>
          </p:cNvCxnSpPr>
          <p:nvPr/>
        </p:nvCxnSpPr>
        <p:spPr>
          <a:xfrm flipV="1">
            <a:off x="4500563" y="519113"/>
            <a:ext cx="874712" cy="758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40" idx="2"/>
          </p:cNvCxnSpPr>
          <p:nvPr/>
        </p:nvCxnSpPr>
        <p:spPr>
          <a:xfrm flipV="1">
            <a:off x="4500563" y="1373188"/>
            <a:ext cx="874712" cy="276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endCxn id="41" idx="2"/>
          </p:cNvCxnSpPr>
          <p:nvPr/>
        </p:nvCxnSpPr>
        <p:spPr>
          <a:xfrm>
            <a:off x="4500563" y="2192338"/>
            <a:ext cx="8747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42" idx="2"/>
          </p:cNvCxnSpPr>
          <p:nvPr/>
        </p:nvCxnSpPr>
        <p:spPr>
          <a:xfrm>
            <a:off x="4483100" y="2574925"/>
            <a:ext cx="874713" cy="411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Croix 69"/>
          <p:cNvSpPr/>
          <p:nvPr/>
        </p:nvSpPr>
        <p:spPr>
          <a:xfrm>
            <a:off x="2738438" y="6399213"/>
            <a:ext cx="1744662" cy="555625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BUDGET</a:t>
            </a:r>
          </a:p>
        </p:txBody>
      </p:sp>
      <p:cxnSp>
        <p:nvCxnSpPr>
          <p:cNvPr id="72" name="Connecteur droit avec flèche 71"/>
          <p:cNvCxnSpPr>
            <a:stCxn id="38" idx="1"/>
            <a:endCxn id="70" idx="3"/>
          </p:cNvCxnSpPr>
          <p:nvPr/>
        </p:nvCxnSpPr>
        <p:spPr>
          <a:xfrm flipH="1">
            <a:off x="4483778" y="6678612"/>
            <a:ext cx="71579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738438" y="5359400"/>
            <a:ext cx="1744662" cy="6429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Ordonnateur et gestionnaire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500313" y="4097338"/>
            <a:ext cx="2222500" cy="952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Agent comptable et chargés de comptabilité</a:t>
            </a:r>
          </a:p>
        </p:txBody>
      </p:sp>
      <p:cxnSp>
        <p:nvCxnSpPr>
          <p:cNvPr id="75" name="Connecteur droit avec flèche 74"/>
          <p:cNvCxnSpPr>
            <a:stCxn id="74" idx="0"/>
            <a:endCxn id="4" idx="2"/>
          </p:cNvCxnSpPr>
          <p:nvPr/>
        </p:nvCxnSpPr>
        <p:spPr>
          <a:xfrm flipH="1" flipV="1">
            <a:off x="3610475" y="2985372"/>
            <a:ext cx="1750" cy="1111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stCxn id="73" idx="0"/>
            <a:endCxn id="74" idx="2"/>
          </p:cNvCxnSpPr>
          <p:nvPr/>
        </p:nvCxnSpPr>
        <p:spPr>
          <a:xfrm flipV="1">
            <a:off x="3611562" y="5050283"/>
            <a:ext cx="0" cy="309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ectangle à coins arrondis 82"/>
          <p:cNvSpPr/>
          <p:nvPr/>
        </p:nvSpPr>
        <p:spPr>
          <a:xfrm>
            <a:off x="5449888" y="4572000"/>
            <a:ext cx="1931987" cy="557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Compte financier + rapport comptable</a:t>
            </a:r>
          </a:p>
        </p:txBody>
      </p:sp>
      <p:sp>
        <p:nvSpPr>
          <p:cNvPr id="84" name="Rectangle à coins arrondis 83"/>
          <p:cNvSpPr/>
          <p:nvPr/>
        </p:nvSpPr>
        <p:spPr>
          <a:xfrm>
            <a:off x="5156200" y="5480050"/>
            <a:ext cx="1189038" cy="55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Rapport de gestion</a:t>
            </a:r>
          </a:p>
        </p:txBody>
      </p:sp>
      <p:cxnSp>
        <p:nvCxnSpPr>
          <p:cNvPr id="85" name="Connecteur droit avec flèche 84"/>
          <p:cNvCxnSpPr>
            <a:endCxn id="83" idx="1"/>
          </p:cNvCxnSpPr>
          <p:nvPr/>
        </p:nvCxnSpPr>
        <p:spPr>
          <a:xfrm flipV="1">
            <a:off x="4723544" y="4850792"/>
            <a:ext cx="726294" cy="17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>
            <a:endCxn id="84" idx="1"/>
          </p:cNvCxnSpPr>
          <p:nvPr/>
        </p:nvCxnSpPr>
        <p:spPr>
          <a:xfrm>
            <a:off x="4501279" y="5761037"/>
            <a:ext cx="6545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84" idx="2"/>
          </p:cNvCxnSpPr>
          <p:nvPr/>
        </p:nvCxnSpPr>
        <p:spPr>
          <a:xfrm>
            <a:off x="5751512" y="6035491"/>
            <a:ext cx="0" cy="363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>
            <a:off x="6864350" y="5129030"/>
            <a:ext cx="0" cy="1279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1" name="ZoneTexte 100"/>
          <p:cNvSpPr txBox="1">
            <a:spLocks noChangeArrowheads="1"/>
          </p:cNvSpPr>
          <p:nvPr/>
        </p:nvSpPr>
        <p:spPr bwMode="auto">
          <a:xfrm>
            <a:off x="4610100" y="6408738"/>
            <a:ext cx="581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500" b="1">
                <a:solidFill>
                  <a:schemeClr val="accent1"/>
                </a:solidFill>
                <a:latin typeface="Calibri" pitchFamily="34" charset="0"/>
              </a:rPr>
              <a:t>Vote</a:t>
            </a:r>
          </a:p>
        </p:txBody>
      </p:sp>
      <p:sp>
        <p:nvSpPr>
          <p:cNvPr id="102" name="ZoneTexte 101"/>
          <p:cNvSpPr txBox="1">
            <a:spLocks noChangeArrowheads="1"/>
          </p:cNvSpPr>
          <p:nvPr/>
        </p:nvSpPr>
        <p:spPr bwMode="auto">
          <a:xfrm rot="16716991">
            <a:off x="7123113" y="5514975"/>
            <a:ext cx="615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500" b="1" dirty="0">
                <a:solidFill>
                  <a:schemeClr val="accent6"/>
                </a:solidFill>
                <a:cs typeface="+mn-cs"/>
              </a:rPr>
              <a:t>Vote</a:t>
            </a:r>
          </a:p>
        </p:txBody>
      </p:sp>
      <p:cxnSp>
        <p:nvCxnSpPr>
          <p:cNvPr id="103" name="Connecteur droit avec flèche 102"/>
          <p:cNvCxnSpPr>
            <a:stCxn id="38" idx="3"/>
            <a:endCxn id="107" idx="3"/>
          </p:cNvCxnSpPr>
          <p:nvPr/>
        </p:nvCxnSpPr>
        <p:spPr>
          <a:xfrm flipV="1">
            <a:off x="7500965" y="4892790"/>
            <a:ext cx="390275" cy="17849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6" name="Cylindre 105"/>
          <p:cNvSpPr/>
          <p:nvPr/>
        </p:nvSpPr>
        <p:spPr>
          <a:xfrm>
            <a:off x="8843963" y="2986088"/>
            <a:ext cx="1168400" cy="9128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Archives</a:t>
            </a:r>
          </a:p>
        </p:txBody>
      </p:sp>
      <p:sp>
        <p:nvSpPr>
          <p:cNvPr id="107" name="Ellipse 106"/>
          <p:cNvSpPr/>
          <p:nvPr/>
        </p:nvSpPr>
        <p:spPr>
          <a:xfrm>
            <a:off x="7626350" y="4214813"/>
            <a:ext cx="1801813" cy="7953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COFI</a:t>
            </a:r>
          </a:p>
        </p:txBody>
      </p:sp>
      <p:cxnSp>
        <p:nvCxnSpPr>
          <p:cNvPr id="119" name="Connecteur droit avec flèche 118"/>
          <p:cNvCxnSpPr>
            <a:stCxn id="107" idx="4"/>
            <a:endCxn id="26" idx="0"/>
          </p:cNvCxnSpPr>
          <p:nvPr/>
        </p:nvCxnSpPr>
        <p:spPr>
          <a:xfrm>
            <a:off x="8528279" y="5010036"/>
            <a:ext cx="446277" cy="675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>
            <a:stCxn id="107" idx="0"/>
          </p:cNvCxnSpPr>
          <p:nvPr/>
        </p:nvCxnSpPr>
        <p:spPr>
          <a:xfrm flipV="1">
            <a:off x="8528050" y="2509393"/>
            <a:ext cx="0" cy="1706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>
            <a:stCxn id="107" idx="6"/>
            <a:endCxn id="106" idx="3"/>
          </p:cNvCxnSpPr>
          <p:nvPr/>
        </p:nvCxnSpPr>
        <p:spPr>
          <a:xfrm flipV="1">
            <a:off x="9428162" y="3898833"/>
            <a:ext cx="0" cy="713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Hexagone 126"/>
          <p:cNvSpPr/>
          <p:nvPr/>
        </p:nvSpPr>
        <p:spPr>
          <a:xfrm>
            <a:off x="7672388" y="568325"/>
            <a:ext cx="2339975" cy="1941513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b="1" dirty="0">
                <a:solidFill>
                  <a:srgbClr val="C00000"/>
                </a:solidFill>
              </a:rPr>
              <a:t>JUGE DU COMPTE</a:t>
            </a:r>
          </a:p>
        </p:txBody>
      </p:sp>
      <p:cxnSp>
        <p:nvCxnSpPr>
          <p:cNvPr id="129" name="Connecteur en arc 128"/>
          <p:cNvCxnSpPr>
            <a:stCxn id="127" idx="2"/>
            <a:endCxn id="74" idx="3"/>
          </p:cNvCxnSpPr>
          <p:nvPr/>
        </p:nvCxnSpPr>
        <p:spPr>
          <a:xfrm rot="5400000">
            <a:off x="5408576" y="1824362"/>
            <a:ext cx="2064036" cy="3434099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>
            <a:off x="3133725" y="5102781"/>
            <a:ext cx="0" cy="283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441325" y="6313488"/>
            <a:ext cx="1746250" cy="7207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Porteurs de projets</a:t>
            </a:r>
          </a:p>
        </p:txBody>
      </p:sp>
      <p:cxnSp>
        <p:nvCxnSpPr>
          <p:cNvPr id="136" name="Connecteur en arc 135"/>
          <p:cNvCxnSpPr/>
          <p:nvPr/>
        </p:nvCxnSpPr>
        <p:spPr>
          <a:xfrm rot="5400000">
            <a:off x="1999549" y="5574357"/>
            <a:ext cx="927460" cy="551285"/>
          </a:xfrm>
          <a:prstGeom prst="curvedConnector3">
            <a:avLst>
              <a:gd name="adj1" fmla="val 40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35" idx="2"/>
          </p:cNvCxnSpPr>
          <p:nvPr/>
        </p:nvCxnSpPr>
        <p:spPr>
          <a:xfrm flipH="1" flipV="1">
            <a:off x="1032099" y="3872656"/>
            <a:ext cx="1468806" cy="223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4723544" y="3827087"/>
            <a:ext cx="785798" cy="269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ZoneTexte 81"/>
          <p:cNvSpPr txBox="1">
            <a:spLocks noChangeArrowheads="1"/>
          </p:cNvSpPr>
          <p:nvPr/>
        </p:nvSpPr>
        <p:spPr bwMode="auto">
          <a:xfrm>
            <a:off x="911225" y="4562475"/>
            <a:ext cx="1308924" cy="3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300" b="1" dirty="0">
                <a:solidFill>
                  <a:schemeClr val="tx1"/>
                </a:solidFill>
                <a:latin typeface="Calibri" pitchFamily="34" charset="0"/>
              </a:rPr>
              <a:t>Novembre </a:t>
            </a:r>
            <a:r>
              <a:rPr lang="fr-FR" altLang="fr-FR" sz="1300" b="1" dirty="0" smtClean="0">
                <a:solidFill>
                  <a:schemeClr val="tx1"/>
                </a:solidFill>
                <a:latin typeface="Calibri" pitchFamily="34" charset="0"/>
              </a:rPr>
              <a:t>2018</a:t>
            </a:r>
            <a:endParaRPr lang="fr-FR" altLang="fr-FR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1031875" y="4891088"/>
            <a:ext cx="1029104" cy="3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300" b="1" dirty="0">
                <a:solidFill>
                  <a:schemeClr val="tx1"/>
                </a:solidFill>
                <a:latin typeface="Calibri" pitchFamily="34" charset="0"/>
              </a:rPr>
              <a:t>Année </a:t>
            </a:r>
            <a:r>
              <a:rPr lang="fr-FR" altLang="fr-FR" sz="1300" b="1" dirty="0" smtClean="0">
                <a:solidFill>
                  <a:schemeClr val="tx1"/>
                </a:solidFill>
                <a:latin typeface="Calibri" pitchFamily="34" charset="0"/>
              </a:rPr>
              <a:t>2019</a:t>
            </a:r>
            <a:endParaRPr lang="fr-FR" altLang="fr-FR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7" name="ZoneTexte 86"/>
          <p:cNvSpPr txBox="1">
            <a:spLocks noChangeArrowheads="1"/>
          </p:cNvSpPr>
          <p:nvPr/>
        </p:nvSpPr>
        <p:spPr bwMode="auto">
          <a:xfrm>
            <a:off x="935038" y="5207000"/>
            <a:ext cx="1101623" cy="3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300" b="1" dirty="0">
                <a:solidFill>
                  <a:schemeClr val="tx1"/>
                </a:solidFill>
                <a:latin typeface="Calibri" pitchFamily="34" charset="0"/>
              </a:rPr>
              <a:t>Mars avril </a:t>
            </a:r>
            <a:r>
              <a:rPr lang="fr-FR" altLang="fr-FR" sz="1300" b="1" dirty="0" smtClean="0">
                <a:solidFill>
                  <a:schemeClr val="tx1"/>
                </a:solidFill>
                <a:latin typeface="Calibri" pitchFamily="34" charset="0"/>
              </a:rPr>
              <a:t>20</a:t>
            </a:r>
            <a:endParaRPr lang="fr-FR" altLang="fr-FR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197763" y="4714875"/>
            <a:ext cx="7140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187262" y="5049837"/>
            <a:ext cx="7140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>
            <a:off x="187262" y="5386387"/>
            <a:ext cx="7140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3" name="ZoneTexte 92"/>
          <p:cNvSpPr txBox="1">
            <a:spLocks noChangeArrowheads="1"/>
          </p:cNvSpPr>
          <p:nvPr/>
        </p:nvSpPr>
        <p:spPr bwMode="auto">
          <a:xfrm rot="-5400000">
            <a:off x="3008312" y="3433763"/>
            <a:ext cx="911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300" b="1">
                <a:solidFill>
                  <a:schemeClr val="tx1"/>
                </a:solidFill>
                <a:latin typeface="Calibri" pitchFamily="34" charset="0"/>
              </a:rPr>
              <a:t>Enregistre</a:t>
            </a:r>
          </a:p>
        </p:txBody>
      </p:sp>
      <p:sp>
        <p:nvSpPr>
          <p:cNvPr id="94" name="ZoneTexte 93"/>
          <p:cNvSpPr txBox="1">
            <a:spLocks noChangeArrowheads="1"/>
          </p:cNvSpPr>
          <p:nvPr/>
        </p:nvSpPr>
        <p:spPr bwMode="auto">
          <a:xfrm rot="-1207583">
            <a:off x="4718050" y="3649663"/>
            <a:ext cx="539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300" b="1">
                <a:solidFill>
                  <a:schemeClr val="tx1"/>
                </a:solidFill>
                <a:latin typeface="Calibri" pitchFamily="34" charset="0"/>
              </a:rPr>
              <a:t>paye</a:t>
            </a:r>
          </a:p>
        </p:txBody>
      </p:sp>
      <p:sp>
        <p:nvSpPr>
          <p:cNvPr id="95" name="ZoneTexte 94"/>
          <p:cNvSpPr txBox="1">
            <a:spLocks noChangeArrowheads="1"/>
          </p:cNvSpPr>
          <p:nvPr/>
        </p:nvSpPr>
        <p:spPr bwMode="auto">
          <a:xfrm rot="690049">
            <a:off x="1827213" y="3792538"/>
            <a:ext cx="8191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300" b="1">
                <a:solidFill>
                  <a:schemeClr val="tx1"/>
                </a:solidFill>
                <a:latin typeface="Calibri" pitchFamily="34" charset="0"/>
              </a:rPr>
              <a:t>recouvre</a:t>
            </a:r>
          </a:p>
        </p:txBody>
      </p:sp>
      <p:sp>
        <p:nvSpPr>
          <p:cNvPr id="26" name="Pentagone régulier 25"/>
          <p:cNvSpPr/>
          <p:nvPr/>
        </p:nvSpPr>
        <p:spPr>
          <a:xfrm>
            <a:off x="7937500" y="5684838"/>
            <a:ext cx="2074863" cy="1209675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Autorités de contrôle :</a:t>
            </a:r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- </a:t>
            </a:r>
            <a:r>
              <a:rPr lang="fr-FR" sz="1400" b="1" dirty="0" smtClean="0"/>
              <a:t>DSDEN</a:t>
            </a:r>
            <a:endParaRPr lang="fr-FR" sz="1400" b="1" dirty="0"/>
          </a:p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- </a:t>
            </a:r>
            <a:r>
              <a:rPr lang="fr-FR" sz="1400" b="1" dirty="0" smtClean="0"/>
              <a:t>CD12</a:t>
            </a:r>
            <a:endParaRPr lang="fr-FR" sz="1400" b="1" dirty="0"/>
          </a:p>
        </p:txBody>
      </p:sp>
      <p:cxnSp>
        <p:nvCxnSpPr>
          <p:cNvPr id="49" name="Connecteur en angle 48"/>
          <p:cNvCxnSpPr>
            <a:stCxn id="70" idx="2"/>
            <a:endCxn id="26" idx="2"/>
          </p:cNvCxnSpPr>
          <p:nvPr/>
        </p:nvCxnSpPr>
        <p:spPr>
          <a:xfrm rot="5400000" flipH="1" flipV="1">
            <a:off x="5942497" y="4562682"/>
            <a:ext cx="59497" cy="4723542"/>
          </a:xfrm>
          <a:prstGeom prst="bentConnector3">
            <a:avLst>
              <a:gd name="adj1" fmla="val -423506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>
            <a:stCxn id="26" idx="4"/>
            <a:endCxn id="73" idx="1"/>
          </p:cNvCxnSpPr>
          <p:nvPr/>
        </p:nvCxnSpPr>
        <p:spPr>
          <a:xfrm rot="5400000" flipH="1">
            <a:off x="5570660" y="2850267"/>
            <a:ext cx="1212697" cy="6876176"/>
          </a:xfrm>
          <a:prstGeom prst="bentConnector4">
            <a:avLst>
              <a:gd name="adj1" fmla="val -36893"/>
              <a:gd name="adj2" fmla="val 103665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5" grpId="0" animBg="1"/>
      <p:bldP spid="4" grpId="0" animBg="1"/>
      <p:bldP spid="6" grpId="0" animBg="1"/>
      <p:bldP spid="8" grpId="0" animBg="1"/>
      <p:bldP spid="9" grpId="0" animBg="1"/>
      <p:bldP spid="10" grpId="0" animBg="1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70" grpId="0" animBg="1"/>
      <p:bldP spid="73" grpId="0" animBg="1"/>
      <p:bldP spid="74" grpId="0" animBg="1"/>
      <p:bldP spid="83" grpId="0" animBg="1"/>
      <p:bldP spid="84" grpId="0" animBg="1"/>
      <p:bldP spid="101" grpId="0"/>
      <p:bldP spid="102" grpId="0"/>
      <p:bldP spid="106" grpId="0" animBg="1"/>
      <p:bldP spid="107" grpId="0" animBg="1"/>
      <p:bldP spid="127" grpId="0" animBg="1"/>
      <p:bldP spid="135" grpId="0" animBg="1"/>
      <p:bldP spid="82" grpId="0"/>
      <p:bldP spid="86" grpId="0"/>
      <p:bldP spid="87" grpId="0"/>
      <p:bldP spid="93" grpId="0"/>
      <p:bldP spid="94" grpId="0"/>
      <p:bldP spid="9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FINANCEMENTS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074356"/>
              </p:ext>
            </p:extLst>
          </p:nvPr>
        </p:nvGraphicFramePr>
        <p:xfrm>
          <a:off x="287784" y="1943051"/>
          <a:ext cx="936104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457115"/>
              </p:ext>
            </p:extLst>
          </p:nvPr>
        </p:nvGraphicFramePr>
        <p:xfrm>
          <a:off x="-2160488" y="755501"/>
          <a:ext cx="14473608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9621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 fontScale="85000" lnSpcReduction="10000"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Dotation de fonctionnement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57364"/>
              </p:ext>
            </p:extLst>
          </p:nvPr>
        </p:nvGraphicFramePr>
        <p:xfrm>
          <a:off x="287784" y="1943051"/>
          <a:ext cx="936104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704464"/>
              </p:ext>
            </p:extLst>
          </p:nvPr>
        </p:nvGraphicFramePr>
        <p:xfrm>
          <a:off x="5688384" y="899517"/>
          <a:ext cx="3583586" cy="245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234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0" y="180975"/>
            <a:ext cx="10080625" cy="971550"/>
          </a:xfrm>
        </p:spPr>
        <p:txBody>
          <a:bodyPr rtlCol="0">
            <a:normAutofit fontScale="92500"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algn="ctr" defTabSz="1007943" eaLnBrk="1" fontAlgn="auto" hangingPunct="1">
              <a:buFont typeface="StarSymbol"/>
              <a:buNone/>
              <a:defRPr/>
            </a:pPr>
            <a:r>
              <a:rPr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itchFamily="34"/>
              </a:rPr>
              <a:t>REPARTITION DU BUDGET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Copperplate Gothic Bold" pitchFamily="34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27494"/>
              </p:ext>
            </p:extLst>
          </p:nvPr>
        </p:nvGraphicFramePr>
        <p:xfrm>
          <a:off x="-144264" y="755501"/>
          <a:ext cx="17498192" cy="81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369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icaire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Apothicaire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pothicaire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100000"/>
            </a:schemeClr>
          </a:gs>
          <a:gs pos="68000">
            <a:schemeClr val="phClr">
              <a:tint val="77000"/>
              <a:satMod val="100000"/>
            </a:schemeClr>
          </a:gs>
          <a:gs pos="81000">
            <a:schemeClr val="phClr">
              <a:tint val="79000"/>
              <a:satMod val="100000"/>
            </a:schemeClr>
          </a:gs>
          <a:gs pos="86000">
            <a:schemeClr val="phClr">
              <a:tint val="73000"/>
              <a:satMod val="100000"/>
            </a:schemeClr>
          </a:gs>
          <a:gs pos="100000">
            <a:schemeClr val="phClr">
              <a:tint val="35000"/>
              <a:sat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73000"/>
              <a:shade val="100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tint val="100000"/>
              <a:shade val="57000"/>
              <a:satMod val="120000"/>
            </a:schemeClr>
          </a:gs>
          <a:gs pos="80000">
            <a:schemeClr val="phClr">
              <a:tint val="100000"/>
              <a:shade val="56000"/>
              <a:satMod val="145000"/>
            </a:schemeClr>
          </a:gs>
          <a:gs pos="88000">
            <a:schemeClr val="phClr">
              <a:tint val="100000"/>
              <a:shade val="63000"/>
              <a:satMod val="160000"/>
            </a:schemeClr>
          </a:gs>
          <a:gs pos="100000">
            <a:schemeClr val="phClr">
              <a:tint val="99000"/>
              <a:shade val="100000"/>
              <a:satMod val="155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phClr">
              <a:shade val="30000"/>
              <a:satMod val="150000"/>
            </a:schemeClr>
          </a:contourClr>
        </a:sp3d>
      </a:effectStyle>
      <a:effectStyle>
        <a:effectLst>
          <a:glow rad="50800">
            <a:schemeClr val="phClr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phClr">
              <a:shade val="3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3000"/>
          <a:satMod val="14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0000"/>
              <a:satMod val="170000"/>
            </a:schemeClr>
            <a:schemeClr val="phClr">
              <a:shade val="70000"/>
              <a:satMod val="13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pothicaire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Apothicaire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pothicaire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100000"/>
            </a:schemeClr>
          </a:gs>
          <a:gs pos="68000">
            <a:schemeClr val="phClr">
              <a:tint val="77000"/>
              <a:satMod val="100000"/>
            </a:schemeClr>
          </a:gs>
          <a:gs pos="81000">
            <a:schemeClr val="phClr">
              <a:tint val="79000"/>
              <a:satMod val="100000"/>
            </a:schemeClr>
          </a:gs>
          <a:gs pos="86000">
            <a:schemeClr val="phClr">
              <a:tint val="73000"/>
              <a:satMod val="100000"/>
            </a:schemeClr>
          </a:gs>
          <a:gs pos="100000">
            <a:schemeClr val="phClr">
              <a:tint val="35000"/>
              <a:sat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73000"/>
              <a:shade val="100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tint val="100000"/>
              <a:shade val="57000"/>
              <a:satMod val="120000"/>
            </a:schemeClr>
          </a:gs>
          <a:gs pos="80000">
            <a:schemeClr val="phClr">
              <a:tint val="100000"/>
              <a:shade val="56000"/>
              <a:satMod val="145000"/>
            </a:schemeClr>
          </a:gs>
          <a:gs pos="88000">
            <a:schemeClr val="phClr">
              <a:tint val="100000"/>
              <a:shade val="63000"/>
              <a:satMod val="160000"/>
            </a:schemeClr>
          </a:gs>
          <a:gs pos="100000">
            <a:schemeClr val="phClr">
              <a:tint val="99000"/>
              <a:shade val="100000"/>
              <a:satMod val="155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phClr">
              <a:shade val="30000"/>
              <a:satMod val="150000"/>
            </a:schemeClr>
          </a:contourClr>
        </a:sp3d>
      </a:effectStyle>
      <a:effectStyle>
        <a:effectLst>
          <a:glow rad="50800">
            <a:schemeClr val="phClr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phClr">
              <a:shade val="3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3000"/>
          <a:satMod val="14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0000"/>
              <a:satMod val="170000"/>
            </a:schemeClr>
            <a:schemeClr val="phClr">
              <a:shade val="70000"/>
              <a:satMod val="13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pothicaire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Apothicaire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pothicaire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100000"/>
            </a:schemeClr>
          </a:gs>
          <a:gs pos="68000">
            <a:schemeClr val="phClr">
              <a:tint val="77000"/>
              <a:satMod val="100000"/>
            </a:schemeClr>
          </a:gs>
          <a:gs pos="81000">
            <a:schemeClr val="phClr">
              <a:tint val="79000"/>
              <a:satMod val="100000"/>
            </a:schemeClr>
          </a:gs>
          <a:gs pos="86000">
            <a:schemeClr val="phClr">
              <a:tint val="73000"/>
              <a:satMod val="100000"/>
            </a:schemeClr>
          </a:gs>
          <a:gs pos="100000">
            <a:schemeClr val="phClr">
              <a:tint val="35000"/>
              <a:sat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73000"/>
              <a:shade val="100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tint val="100000"/>
              <a:shade val="57000"/>
              <a:satMod val="120000"/>
            </a:schemeClr>
          </a:gs>
          <a:gs pos="80000">
            <a:schemeClr val="phClr">
              <a:tint val="100000"/>
              <a:shade val="56000"/>
              <a:satMod val="145000"/>
            </a:schemeClr>
          </a:gs>
          <a:gs pos="88000">
            <a:schemeClr val="phClr">
              <a:tint val="100000"/>
              <a:shade val="63000"/>
              <a:satMod val="160000"/>
            </a:schemeClr>
          </a:gs>
          <a:gs pos="100000">
            <a:schemeClr val="phClr">
              <a:tint val="99000"/>
              <a:shade val="100000"/>
              <a:satMod val="155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phClr">
              <a:shade val="30000"/>
              <a:satMod val="150000"/>
            </a:schemeClr>
          </a:contourClr>
        </a:sp3d>
      </a:effectStyle>
      <a:effectStyle>
        <a:effectLst>
          <a:glow rad="50800">
            <a:schemeClr val="phClr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phClr">
              <a:shade val="3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3000"/>
          <a:satMod val="14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0000"/>
              <a:satMod val="170000"/>
            </a:schemeClr>
            <a:schemeClr val="phClr">
              <a:shade val="70000"/>
              <a:satMod val="13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Apothicaire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Apothicaire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pothicaire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100000"/>
            </a:schemeClr>
          </a:gs>
          <a:gs pos="68000">
            <a:schemeClr val="phClr">
              <a:tint val="77000"/>
              <a:satMod val="100000"/>
            </a:schemeClr>
          </a:gs>
          <a:gs pos="81000">
            <a:schemeClr val="phClr">
              <a:tint val="79000"/>
              <a:satMod val="100000"/>
            </a:schemeClr>
          </a:gs>
          <a:gs pos="86000">
            <a:schemeClr val="phClr">
              <a:tint val="73000"/>
              <a:satMod val="100000"/>
            </a:schemeClr>
          </a:gs>
          <a:gs pos="100000">
            <a:schemeClr val="phClr">
              <a:tint val="35000"/>
              <a:sat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73000"/>
              <a:shade val="100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tint val="100000"/>
              <a:shade val="57000"/>
              <a:satMod val="120000"/>
            </a:schemeClr>
          </a:gs>
          <a:gs pos="80000">
            <a:schemeClr val="phClr">
              <a:tint val="100000"/>
              <a:shade val="56000"/>
              <a:satMod val="145000"/>
            </a:schemeClr>
          </a:gs>
          <a:gs pos="88000">
            <a:schemeClr val="phClr">
              <a:tint val="100000"/>
              <a:shade val="63000"/>
              <a:satMod val="160000"/>
            </a:schemeClr>
          </a:gs>
          <a:gs pos="100000">
            <a:schemeClr val="phClr">
              <a:tint val="99000"/>
              <a:shade val="100000"/>
              <a:satMod val="155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phClr">
              <a:shade val="30000"/>
              <a:satMod val="150000"/>
            </a:schemeClr>
          </a:contourClr>
        </a:sp3d>
      </a:effectStyle>
      <a:effectStyle>
        <a:effectLst>
          <a:glow rad="50800">
            <a:schemeClr val="phClr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phClr">
              <a:shade val="3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3000"/>
          <a:satMod val="14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0000"/>
              <a:satMod val="170000"/>
            </a:schemeClr>
            <a:schemeClr val="phClr">
              <a:shade val="70000"/>
              <a:satMod val="13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277</Words>
  <Application>Microsoft Office PowerPoint</Application>
  <PresentationFormat>Personnalisé</PresentationFormat>
  <Paragraphs>101</Paragraphs>
  <Slides>23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Standard</vt:lpstr>
      <vt:lpstr>Apothicaire</vt:lpstr>
      <vt:lpstr>COLLEGE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LES QUATRE SAISONS Onet le Chateau</dc:title>
  <dc:creator>intendant1</dc:creator>
  <cp:lastModifiedBy>intendant1</cp:lastModifiedBy>
  <cp:revision>162</cp:revision>
  <cp:lastPrinted>2020-02-15T10:58:45Z</cp:lastPrinted>
  <dcterms:created xsi:type="dcterms:W3CDTF">2013-03-30T21:58:51Z</dcterms:created>
  <dcterms:modified xsi:type="dcterms:W3CDTF">2020-02-27T05:03:53Z</dcterms:modified>
</cp:coreProperties>
</file>